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59" r:id="rId3"/>
    <p:sldId id="1149" r:id="rId4"/>
    <p:sldId id="1151" r:id="rId5"/>
    <p:sldId id="1152" r:id="rId6"/>
    <p:sldId id="1153" r:id="rId7"/>
    <p:sldId id="1150" r:id="rId8"/>
    <p:sldId id="1155" r:id="rId9"/>
    <p:sldId id="1156" r:id="rId10"/>
    <p:sldId id="1157" r:id="rId11"/>
    <p:sldId id="1158" r:id="rId12"/>
    <p:sldId id="1159" r:id="rId13"/>
    <p:sldId id="1180" r:id="rId14"/>
    <p:sldId id="1179" r:id="rId15"/>
    <p:sldId id="1181" r:id="rId16"/>
    <p:sldId id="1182" r:id="rId17"/>
    <p:sldId id="1183" r:id="rId18"/>
    <p:sldId id="1160" r:id="rId19"/>
    <p:sldId id="1161" r:id="rId20"/>
    <p:sldId id="1162" r:id="rId21"/>
    <p:sldId id="1163" r:id="rId22"/>
    <p:sldId id="1164" r:id="rId23"/>
    <p:sldId id="1165" r:id="rId24"/>
    <p:sldId id="1166" r:id="rId25"/>
    <p:sldId id="1167" r:id="rId26"/>
    <p:sldId id="1168" r:id="rId27"/>
    <p:sldId id="1169" r:id="rId28"/>
    <p:sldId id="1170" r:id="rId29"/>
    <p:sldId id="1171" r:id="rId30"/>
    <p:sldId id="1172" r:id="rId31"/>
    <p:sldId id="1174" r:id="rId32"/>
    <p:sldId id="1184" r:id="rId33"/>
    <p:sldId id="1186" r:id="rId34"/>
    <p:sldId id="1175" r:id="rId35"/>
    <p:sldId id="1187" r:id="rId36"/>
    <p:sldId id="1188" r:id="rId37"/>
    <p:sldId id="1176" r:id="rId38"/>
    <p:sldId id="1189" r:id="rId39"/>
    <p:sldId id="1191" r:id="rId40"/>
    <p:sldId id="1177" r:id="rId41"/>
    <p:sldId id="1192" r:id="rId42"/>
    <p:sldId id="1193" r:id="rId43"/>
    <p:sldId id="1194" r:id="rId44"/>
    <p:sldId id="1195" r:id="rId45"/>
    <p:sldId id="1198" r:id="rId46"/>
    <p:sldId id="1196" r:id="rId47"/>
    <p:sldId id="1197" r:id="rId48"/>
    <p:sldId id="1200" r:id="rId49"/>
    <p:sldId id="1201" r:id="rId50"/>
    <p:sldId id="1202" r:id="rId51"/>
    <p:sldId id="1204" r:id="rId52"/>
    <p:sldId id="1207" r:id="rId53"/>
    <p:sldId id="1206" r:id="rId54"/>
    <p:sldId id="1208" r:id="rId55"/>
    <p:sldId id="1209" r:id="rId56"/>
    <p:sldId id="1210" r:id="rId57"/>
    <p:sldId id="1211" r:id="rId58"/>
    <p:sldId id="1212" r:id="rId59"/>
    <p:sldId id="1213" r:id="rId60"/>
    <p:sldId id="1214" r:id="rId61"/>
    <p:sldId id="1215" r:id="rId62"/>
    <p:sldId id="1216" r:id="rId63"/>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A3394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70" d="100"/>
          <a:sy n="70" d="100"/>
        </p:scale>
        <p:origin x="522" y="54"/>
      </p:cViewPr>
      <p:guideLst>
        <p:guide orient="horz" pos="2160"/>
        <p:guide pos="289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notesMaster" Target="notesMasters/notesMaster1.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5122" name="Text Box 6"/>
          <p:cNvSpPr txBox="1"/>
          <p:nvPr/>
        </p:nvSpPr>
        <p:spPr>
          <a:xfrm>
            <a:off x="8621713" y="6645275"/>
            <a:ext cx="522287" cy="212725"/>
          </a:xfrm>
          <a:prstGeom prst="rect">
            <a:avLst/>
          </a:prstGeom>
          <a:noFill/>
          <a:ln w="9525">
            <a:noFill/>
          </a:ln>
        </p:spPr>
        <p:txBody>
          <a:bodyPr vert="horz" wrap="square"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
        <p:nvSpPr>
          <p:cNvPr id="5124" name="标题 5123"/>
          <p:cNvSpPr>
            <a:spLocks noGrp="1"/>
          </p:cNvSpPr>
          <p:nvPr>
            <p:ph type="ctrTitle"/>
          </p:nvPr>
        </p:nvSpPr>
        <p:spPr>
          <a:xfrm>
            <a:off x="685800" y="2130425"/>
            <a:ext cx="7772400" cy="1470025"/>
          </a:xfrm>
          <a:prstGeom prst="rect">
            <a:avLst/>
          </a:prstGeom>
          <a:noFill/>
          <a:ln w="9525">
            <a:noFill/>
          </a:ln>
        </p:spPr>
        <p:txBody>
          <a:bodyPr anchor="ctr"/>
          <a:lstStyle>
            <a:lvl1pPr lvl="0" algn="ctr">
              <a:defRPr sz="3600">
                <a:solidFill>
                  <a:srgbClr val="A50021"/>
                </a:solidFill>
              </a:defRPr>
            </a:lvl1pPr>
          </a:lstStyle>
          <a:p>
            <a:pPr lvl="0"/>
            <a:r>
              <a:rPr lang="zh-CN" altLang="en-US"/>
              <a:t>单击此处编辑母版标题样式</a:t>
            </a:r>
            <a:endParaRPr lang="zh-CN" altLang="en-US"/>
          </a:p>
        </p:txBody>
      </p:sp>
      <p:sp>
        <p:nvSpPr>
          <p:cNvPr id="5125" name="副标题 5124"/>
          <p:cNvSpPr>
            <a:spLocks noGrp="1"/>
          </p:cNvSpPr>
          <p:nvPr>
            <p:ph type="subTitle" idx="1"/>
          </p:nvPr>
        </p:nvSpPr>
        <p:spPr>
          <a:xfrm>
            <a:off x="1371600" y="3886200"/>
            <a:ext cx="6400800" cy="1066800"/>
          </a:xfrm>
          <a:prstGeom prst="rect">
            <a:avLst/>
          </a:prstGeom>
          <a:noFill/>
          <a:ln w="9525">
            <a:noFill/>
          </a:ln>
        </p:spPr>
        <p:txBody>
          <a:bodyPr anchor="t"/>
          <a:lstStyle>
            <a:lvl1pPr marL="0" lvl="0" indent="0" algn="ctr">
              <a:buNone/>
              <a:defRPr sz="3200"/>
            </a:lvl1pPr>
            <a:lvl2pPr marL="457200" lvl="1" indent="0" algn="ctr">
              <a:buNone/>
              <a:defRPr sz="2400"/>
            </a:lvl2pPr>
            <a:lvl3pPr marL="914400" lvl="2" indent="0" algn="ctr">
              <a:buNone/>
              <a:defRPr sz="2400"/>
            </a:lvl3pPr>
            <a:lvl4pPr marL="1371600" lvl="3" indent="0" algn="ctr">
              <a:buNone/>
              <a:defRPr sz="2400"/>
            </a:lvl4pPr>
            <a:lvl5pPr marL="1828800" lvl="4" indent="0" algn="ctr">
              <a:buNone/>
              <a:defRPr sz="2400"/>
            </a:lvl5pPr>
          </a:lstStyle>
          <a:p>
            <a:pPr lvl="0"/>
            <a:r>
              <a:rPr lang="zh-CN" altLang="en-US"/>
              <a:t>单击此处编辑母版副标题样式</a:t>
            </a:r>
            <a:endParaRPr lang="zh-CN" altLang="en-US"/>
          </a:p>
        </p:txBody>
      </p:sp>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showMasterPhAnim="0">
  <p:cSld name="1_标题幻灯片">
    <p:bg>
      <p:bgPr>
        <a:blipFill rotWithShape="1">
          <a:blip r:embed="rId2" cstate="print">
            <a:alphaModFix amt="57000"/>
          </a:blip>
          <a:stretch>
            <a:fillRect/>
          </a:stretch>
        </a:blipFill>
        <a:effectLst/>
      </p:bgPr>
    </p:bg>
    <p:spTree>
      <p:nvGrpSpPr>
        <p:cNvPr id="1" name=""/>
        <p:cNvGrpSpPr/>
        <p:nvPr/>
      </p:nvGrpSpPr>
      <p:grpSpPr>
        <a:xfrm>
          <a:off x="0" y="0"/>
          <a:ext cx="0" cy="0"/>
          <a:chOff x="0" y="0"/>
          <a:chExt cx="0" cy="0"/>
        </a:xfrm>
      </p:grpSpPr>
      <p:sp>
        <p:nvSpPr>
          <p:cNvPr id="7170" name="文本框 7169"/>
          <p:cNvSpPr txBox="1"/>
          <p:nvPr userDrawn="1"/>
        </p:nvSpPr>
        <p:spPr>
          <a:xfrm>
            <a:off x="15875" y="3903663"/>
            <a:ext cx="9128125" cy="1798637"/>
          </a:xfrm>
          <a:prstGeom prst="rect">
            <a:avLst/>
          </a:prstGeom>
          <a:solidFill>
            <a:schemeClr val="bg1">
              <a:alpha val="29999"/>
            </a:schemeClr>
          </a:solidFill>
          <a:ln w="9525">
            <a:noFill/>
          </a:ln>
        </p:spPr>
        <p:txBody>
          <a:bodyPr>
            <a:spAutoFit/>
          </a:bodyPr>
          <a:lstStyle/>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p:txBody>
      </p:sp>
      <p:sp>
        <p:nvSpPr>
          <p:cNvPr id="7171" name="标题 7170"/>
          <p:cNvSpPr>
            <a:spLocks noGrp="1"/>
          </p:cNvSpPr>
          <p:nvPr>
            <p:ph type="ctrTitle"/>
          </p:nvPr>
        </p:nvSpPr>
        <p:spPr>
          <a:xfrm>
            <a:off x="685800" y="3903663"/>
            <a:ext cx="7770813" cy="977900"/>
          </a:xfrm>
          <a:prstGeom prst="rect">
            <a:avLst/>
          </a:prstGeom>
          <a:noFill/>
          <a:ln w="9525">
            <a:noFill/>
          </a:ln>
        </p:spPr>
        <p:txBody>
          <a:bodyPr lIns="86597" tIns="43298" rIns="86597" bIns="43298" anchor="ctr"/>
          <a:lstStyle>
            <a:lvl1pPr lvl="0" algn="ctr">
              <a:defRPr sz="41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stStyle>
          <a:p>
            <a:pPr lvl="0"/>
            <a:r>
              <a:rPr lang="zh-CN" altLang="en-US"/>
              <a:t>单击此处编辑母版标题样式</a:t>
            </a:r>
            <a:endParaRPr lang="zh-CN" altLang="en-US"/>
          </a:p>
        </p:txBody>
      </p:sp>
      <p:sp>
        <p:nvSpPr>
          <p:cNvPr id="7172" name="副标题 7171"/>
          <p:cNvSpPr>
            <a:spLocks noGrp="1"/>
          </p:cNvSpPr>
          <p:nvPr>
            <p:ph type="subTitle" idx="1"/>
          </p:nvPr>
        </p:nvSpPr>
        <p:spPr>
          <a:xfrm>
            <a:off x="1371600" y="5013325"/>
            <a:ext cx="6400800" cy="917575"/>
          </a:xfrm>
          <a:prstGeom prst="rect">
            <a:avLst/>
          </a:prstGeom>
          <a:noFill/>
          <a:ln w="9525">
            <a:noFill/>
          </a:ln>
        </p:spPr>
        <p:txBody>
          <a:bodyPr lIns="86597" tIns="43298" rIns="86597" bIns="43298" anchor="t"/>
          <a:lstStyle>
            <a:lvl1pPr marL="0" lvl="0" indent="0" algn="ctr">
              <a:buNone/>
              <a:defRPr sz="33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vl2pPr marL="433705" lvl="1"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2pPr>
            <a:lvl3pPr marL="866775" lvl="2"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3pPr>
            <a:lvl4pPr marL="1298575" lvl="3"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4pPr>
            <a:lvl5pPr marL="1732280" lvl="4"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5pPr>
          </a:lstStyle>
          <a:p>
            <a:pPr lvl="0"/>
            <a:r>
              <a:rPr lang="zh-CN" altLang="en-US"/>
              <a:t>单击此处编辑母版副标题样式</a:t>
            </a:r>
            <a:endParaRPr lang="zh-CN" altLang="en-US"/>
          </a:p>
        </p:txBody>
      </p:sp>
      <p:sp>
        <p:nvSpPr>
          <p:cNvPr id="7173" name="日期占位符 7172"/>
          <p:cNvSpPr>
            <a:spLocks noGrp="1"/>
          </p:cNvSpPr>
          <p:nvPr>
            <p:ph type="dt" sz="half" idx="2"/>
          </p:nvPr>
        </p:nvSpPr>
        <p:spPr>
          <a:xfrm>
            <a:off x="457200" y="6243638"/>
            <a:ext cx="2133600" cy="477837"/>
          </a:xfrm>
          <a:prstGeom prst="rect">
            <a:avLst/>
          </a:prstGeom>
          <a:noFill/>
          <a:ln w="9525">
            <a:noFill/>
          </a:ln>
        </p:spPr>
        <p:txBody>
          <a:bodyPr lIns="86597" tIns="43298" rIns="86597" bIns="43298" anchor="t"/>
          <a:lstStyle>
            <a:lvl1pPr>
              <a:defRPr sz="1500">
                <a:solidFill>
                  <a:schemeClr val="bg1"/>
                </a:solidFill>
              </a:defRPr>
            </a:lvl1pPr>
          </a:lstStyle>
          <a:p>
            <a:endParaRPr lang="zh-CN" altLang="en-US" dirty="0">
              <a:latin typeface="Arial" panose="020B0604020202020204" pitchFamily="34" charset="0"/>
            </a:endParaRPr>
          </a:p>
        </p:txBody>
      </p:sp>
      <p:sp>
        <p:nvSpPr>
          <p:cNvPr id="7174" name="页脚占位符 7173"/>
          <p:cNvSpPr>
            <a:spLocks noGrp="1"/>
          </p:cNvSpPr>
          <p:nvPr>
            <p:ph type="ftr" sz="quarter" idx="3"/>
          </p:nvPr>
        </p:nvSpPr>
        <p:spPr>
          <a:xfrm>
            <a:off x="3124200" y="6243638"/>
            <a:ext cx="2895600" cy="477837"/>
          </a:xfrm>
          <a:prstGeom prst="rect">
            <a:avLst/>
          </a:prstGeom>
          <a:noFill/>
          <a:ln w="9525">
            <a:noFill/>
          </a:ln>
        </p:spPr>
        <p:txBody>
          <a:bodyPr lIns="86597" tIns="43298" rIns="86597" bIns="43298" anchor="t"/>
          <a:lstStyle>
            <a:lvl1pPr algn="ctr">
              <a:defRPr sz="1500">
                <a:solidFill>
                  <a:schemeClr val="bg1"/>
                </a:solidFill>
              </a:defRPr>
            </a:lvl1pPr>
          </a:lstStyle>
          <a:p>
            <a:endParaRPr lang="zh-CN" altLang="en-US" dirty="0">
              <a:latin typeface="Arial" panose="020B0604020202020204" pitchFamily="34" charset="0"/>
            </a:endParaRPr>
          </a:p>
        </p:txBody>
      </p:sp>
      <p:sp>
        <p:nvSpPr>
          <p:cNvPr id="7175" name="灯片编号占位符 7174"/>
          <p:cNvSpPr>
            <a:spLocks noGrp="1"/>
          </p:cNvSpPr>
          <p:nvPr>
            <p:ph type="sldNum" sz="quarter" idx="4"/>
          </p:nvPr>
        </p:nvSpPr>
        <p:spPr>
          <a:xfrm>
            <a:off x="6553200" y="6243638"/>
            <a:ext cx="2133600" cy="477837"/>
          </a:xfrm>
          <a:prstGeom prst="rect">
            <a:avLst/>
          </a:prstGeom>
          <a:noFill/>
          <a:ln w="9525">
            <a:noFill/>
          </a:ln>
        </p:spPr>
        <p:txBody>
          <a:bodyPr lIns="86597" tIns="43298" rIns="86597" bIns="43298" anchor="t"/>
          <a:lstStyle>
            <a:lvl1pPr algn="r">
              <a:defRPr sz="1500">
                <a:solidFill>
                  <a:schemeClr val="bg1"/>
                </a:solidFill>
              </a:defRPr>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rotWithShape="1">
          <a:blip r:embed="rId2" cstate="print"/>
          <a:stretch>
            <a:fillRect b="8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8229600" cy="796925"/>
          </a:xfrm>
        </p:spPr>
        <p:txBody>
          <a:bodyPr/>
          <a:lstStyle>
            <a:lvl1pPr>
              <a:defRPr sz="2800">
                <a:solidFill>
                  <a:srgbClr val="FF0000"/>
                </a:solidFill>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03835" y="2136140"/>
            <a:ext cx="8493760" cy="3569335"/>
          </a:xfrm>
        </p:spPr>
        <p:txBody>
          <a:bodyPr/>
          <a:lstStyle>
            <a:lvl1pPr marL="0" indent="0">
              <a:buNone/>
              <a:defRPr sz="2400">
                <a:latin typeface="微软雅黑" panose="020B0503020204020204" charset="-122"/>
                <a:ea typeface="微软雅黑" panose="020B0503020204020204" charset="-122"/>
              </a:defRPr>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pic>
        <p:nvPicPr>
          <p:cNvPr id="4" name="图片 3"/>
          <p:cNvPicPr>
            <a:picLocks noChangeAspect="1"/>
          </p:cNvPicPr>
          <p:nvPr userDrawn="1"/>
        </p:nvPicPr>
        <p:blipFill>
          <a:blip r:embed="rId3" cstate="print"/>
          <a:srcRect l="32515"/>
          <a:stretch>
            <a:fillRect/>
          </a:stretch>
        </p:blipFill>
        <p:spPr>
          <a:xfrm>
            <a:off x="5995670" y="5996305"/>
            <a:ext cx="3140710" cy="80264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5.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4" cstate="print"/>
          <a:stretch>
            <a:fillRect/>
          </a:stretch>
        </a:blipFill>
        <a:effectLst/>
      </p:bgPr>
    </p:bg>
    <p:spTree>
      <p:nvGrpSpPr>
        <p:cNvPr id="1" name=""/>
        <p:cNvGrpSpPr/>
        <p:nvPr/>
      </p:nvGrpSpPr>
      <p:grpSpPr>
        <a:xfrm>
          <a:off x="0" y="0"/>
          <a:ext cx="0" cy="0"/>
          <a:chOff x="0" y="0"/>
          <a:chExt cx="0" cy="0"/>
        </a:xfrm>
      </p:grpSpPr>
      <p:sp>
        <p:nvSpPr>
          <p:cNvPr id="4098" name="Rectangle 3"/>
          <p:cNvSpPr>
            <a:spLocks noGrp="1"/>
          </p:cNvSpPr>
          <p:nvPr>
            <p:ph type="title"/>
          </p:nvPr>
        </p:nvSpPr>
        <p:spPr>
          <a:xfrm>
            <a:off x="381000" y="76200"/>
            <a:ext cx="7678738" cy="663575"/>
          </a:xfrm>
          <a:prstGeom prst="rect">
            <a:avLst/>
          </a:prstGeom>
          <a:noFill/>
          <a:ln w="9525">
            <a:noFill/>
          </a:ln>
        </p:spPr>
        <p:txBody>
          <a:bodyPr anchor="b"/>
          <a:lstStyle/>
          <a:p>
            <a:pPr lvl="0"/>
            <a:r>
              <a:rPr lang="zh-CN" altLang="en-US"/>
              <a:t>单击此处编辑母版标题样式</a:t>
            </a:r>
            <a:endParaRPr lang="zh-CN" altLang="en-US"/>
          </a:p>
        </p:txBody>
      </p:sp>
      <p:sp>
        <p:nvSpPr>
          <p:cNvPr id="4099" name="Rectangle 4"/>
          <p:cNvSpPr>
            <a:spLocks noGrp="1"/>
          </p:cNvSpPr>
          <p:nvPr>
            <p:ph type="body" idx="1"/>
          </p:nvPr>
        </p:nvSpPr>
        <p:spPr>
          <a:xfrm>
            <a:off x="1306513" y="1268413"/>
            <a:ext cx="7043737" cy="4859337"/>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4100" name="Text Box 6"/>
          <p:cNvSpPr txBox="1"/>
          <p:nvPr/>
        </p:nvSpPr>
        <p:spPr>
          <a:xfrm>
            <a:off x="8621713" y="6645275"/>
            <a:ext cx="522287" cy="212725"/>
          </a:xfrm>
          <a:prstGeom prst="rect">
            <a:avLst/>
          </a:prstGeom>
          <a:noFill/>
          <a:ln w="9525">
            <a:noFill/>
          </a:ln>
        </p:spPr>
        <p:txBody>
          <a:bodyPr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p:txStyles>
    <p:titleStyle>
      <a:lvl1pPr marL="0" lvl="0" indent="0" algn="l" defTabSz="914400" eaLnBrk="0" fontAlgn="base" latinLnBrk="0" hangingPunct="0">
        <a:lnSpc>
          <a:spcPct val="100000"/>
        </a:lnSpc>
        <a:spcBef>
          <a:spcPct val="0"/>
        </a:spcBef>
        <a:spcAft>
          <a:spcPct val="0"/>
        </a:spcAft>
        <a:buNone/>
        <a:defRPr sz="3200" b="1" i="0" u="none" kern="1200" baseline="0">
          <a:solidFill>
            <a:schemeClr val="bg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8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png"/><Relationship Id="rId3" Type="http://schemas.microsoft.com/office/2007/relationships/media" Target="file:///C:\Users\Administrator\Desktop\2019&#35270;&#39057;&#36164;&#26009;\&#31532;&#19971;&#31456;\&#31119;&#23707;&#26680;&#30005;&#31449;&#20107;&#25925;&#21518;&#30340;&#26085;&#26412;.mp4" TargetMode="External"/><Relationship Id="rId2" Type="http://schemas.openxmlformats.org/officeDocument/2006/relationships/video" Target="file:///C:\Users\Administrator\Desktop\2019&#35270;&#39057;&#36164;&#26009;\&#31532;&#19971;&#31456;\&#31119;&#23707;&#26680;&#30005;&#31449;&#20107;&#25925;&#21518;&#30340;&#26085;&#26412;.mp4" TargetMode="Externa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jpeg"/><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jpeg"/><Relationship Id="rId1" Type="http://schemas.openxmlformats.org/officeDocument/2006/relationships/hyperlink" Target="http://luxury.qq.com/a/20060831/000026_1.htm" TargetMode="Externa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0.jpeg"/><Relationship Id="rId1"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jpe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2.png"/><Relationship Id="rId3" Type="http://schemas.microsoft.com/office/2007/relationships/media" Target="file:///C:\Users\Administrator\Desktop\2019&#35270;&#39057;&#36164;&#26009;\&#31532;&#19971;&#31456;\&#20013;&#22269;&#20840;&#29699;&#39318;&#21019;&#65306;&#22797;&#20852;&#21495;&#21160;&#36710;&#65292;&#23558;&#23454;&#29616;&#26102;&#36895;350&#20844;&#37324;&#33258;&#21160;&#39550;&#39542;&#21151;&#33021;.mp4" TargetMode="External"/><Relationship Id="rId2" Type="http://schemas.openxmlformats.org/officeDocument/2006/relationships/video" Target="file:///C:\Users\Administrator\Desktop\2019&#35270;&#39057;&#36164;&#26009;\&#31532;&#19971;&#31456;\&#20013;&#22269;&#20840;&#29699;&#39318;&#21019;&#65306;&#22797;&#20852;&#21495;&#21160;&#36710;&#65292;&#23558;&#23454;&#29616;&#26102;&#36895;350&#20844;&#37324;&#33258;&#21160;&#39550;&#39542;&#21151;&#33021;.mp4" TargetMode="External"/><Relationship Id="rId1" Type="http://schemas.openxmlformats.org/officeDocument/2006/relationships/image" Target="../media/image4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jpeg"/></Relationships>
</file>

<file path=ppt/slides/_rels/slide37.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1" Type="http://schemas.openxmlformats.org/officeDocument/2006/relationships/slideLayout" Target="../slideLayouts/slideLayout3.xml"/><Relationship Id="rId10" Type="http://schemas.openxmlformats.org/officeDocument/2006/relationships/tags" Target="../tags/tag22.xml"/><Relationship Id="rId1" Type="http://schemas.openxmlformats.org/officeDocument/2006/relationships/tags" Target="../tags/tag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8.jpeg"/><Relationship Id="rId2" Type="http://schemas.openxmlformats.org/officeDocument/2006/relationships/tags" Target="../tags/tag24.xml"/><Relationship Id="rId1" Type="http://schemas.openxmlformats.org/officeDocument/2006/relationships/tags" Target="../tags/tag2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jpeg"/></Relationships>
</file>

<file path=ppt/slides/_rels/slide43.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3" Type="http://schemas.openxmlformats.org/officeDocument/2006/relationships/slideLayout" Target="../slideLayouts/slideLayout3.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5.jpeg"/><Relationship Id="rId2" Type="http://schemas.openxmlformats.org/officeDocument/2006/relationships/tags" Target="../tags/tag38.xml"/><Relationship Id="rId1" Type="http://schemas.openxmlformats.org/officeDocument/2006/relationships/tags" Target="../tags/tag37.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0.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3.jpeg"/><Relationship Id="rId1" Type="http://schemas.openxmlformats.org/officeDocument/2006/relationships/image" Target="../media/image6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4.jpeg"/><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9" Type="http://schemas.microsoft.com/office/2007/relationships/media" Target="file:///C:\Users\Administrator\Desktop\2019&#35270;&#39057;&#36164;&#26009;\&#31532;&#19971;&#31456;\&#27766;&#24029;&#22320;&#38663;&#20004;&#21608;&#24180;&#29305;&#21035;&#33410;&#30446;%20&#20026;&#20102;&#29983;&#21629;&#8212;&#8212;&#19981;&#33021;&#24536;&#21364;&#30340;&#35760;&#24518;.mp4" TargetMode="External"/><Relationship Id="rId8" Type="http://schemas.openxmlformats.org/officeDocument/2006/relationships/video" Target="file:///C:\Users\Administrator\Desktop\2019&#35270;&#39057;&#36164;&#26009;\&#31532;&#19971;&#31456;\&#27766;&#24029;&#22320;&#38663;&#20004;&#21608;&#24180;&#29305;&#21035;&#33410;&#30446;%20&#20026;&#20102;&#29983;&#21629;&#8212;&#8212;&#19981;&#33021;&#24536;&#21364;&#30340;&#35760;&#24518;.mp4" TargetMode="Externa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1" Type="http://schemas.openxmlformats.org/officeDocument/2006/relationships/slideLayout" Target="../slideLayouts/slideLayout3.xml"/><Relationship Id="rId10" Type="http://schemas.openxmlformats.org/officeDocument/2006/relationships/image" Target="../media/image16.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副标题 22530"/>
          <p:cNvSpPr>
            <a:spLocks noGrp="1"/>
          </p:cNvSpPr>
          <p:nvPr>
            <p:ph type="subTitle" idx="1"/>
          </p:nvPr>
        </p:nvSpPr>
        <p:spPr>
          <a:xfrm>
            <a:off x="814705" y="1514475"/>
            <a:ext cx="7611110" cy="2757170"/>
          </a:xfrm>
        </p:spPr>
        <p:txBody>
          <a:bodyPr anchor="t"/>
          <a:lstStyle/>
          <a:p>
            <a:pPr defTabSz="914400">
              <a:buSzPct val="100000"/>
            </a:pPr>
            <a:r>
              <a:rPr lang="zh-CN" sz="4000" b="1" kern="1200" baseline="0">
                <a:solidFill>
                  <a:srgbClr val="7030A0"/>
                </a:solidFill>
                <a:latin typeface="微软雅黑" panose="020B0503020204020204" charset="-122"/>
                <a:ea typeface="微软雅黑" panose="020B0503020204020204" charset="-122"/>
              </a:rPr>
              <a:t>毛泽东思想和中国特色社会主义理论体系概论</a:t>
            </a:r>
            <a:endParaRPr lang="zh-CN" sz="4000" b="1"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endParaRPr lang="zh-CN" altLang="en-US" sz="2400"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r>
              <a:rPr lang="zh-CN" altLang="en-US" sz="2400" kern="1200" baseline="0">
                <a:solidFill>
                  <a:srgbClr val="7030A0"/>
                </a:solidFill>
                <a:latin typeface="微软雅黑" panose="020B0503020204020204" charset="-122"/>
                <a:ea typeface="微软雅黑" panose="020B0503020204020204" charset="-122"/>
              </a:rPr>
              <a:t>思政部   李曰强</a:t>
            </a:r>
            <a:endParaRPr lang="zh-CN" altLang="en-US" sz="2400" kern="1200" baseline="0">
              <a:solidFill>
                <a:srgbClr val="7030A0"/>
              </a:solidFill>
              <a:latin typeface="微软雅黑" panose="020B0503020204020204" charset="-122"/>
              <a:ea typeface="微软雅黑" panose="020B0503020204020204" charset="-122"/>
            </a:endParaRPr>
          </a:p>
        </p:txBody>
      </p:sp>
      <p:sp>
        <p:nvSpPr>
          <p:cNvPr id="2" name="标题 1"/>
          <p:cNvSpPr>
            <a:spLocks noGrp="1"/>
          </p:cNvSpPr>
          <p:nvPr>
            <p:ph type="ctrTitle"/>
          </p:nvPr>
        </p:nvSpPr>
        <p:spPr>
          <a:xfrm>
            <a:off x="1905" y="-15240"/>
            <a:ext cx="9140825" cy="956945"/>
          </a:xfrm>
          <a:prstGeom prst="flowChartProcess">
            <a:avLst/>
          </a:prstGeom>
          <a:gradFill>
            <a:gsLst>
              <a:gs pos="0">
                <a:srgbClr val="FBFB11"/>
              </a:gs>
              <a:gs pos="100000">
                <a:srgbClr val="838309">
                  <a:alpha val="0"/>
                </a:srgbClr>
              </a:gs>
            </a:gsLst>
            <a:lin ang="5400000" scaled="0"/>
          </a:gradFill>
          <a:ln>
            <a:noFill/>
          </a:ln>
        </p:spPr>
        <p:style>
          <a:lnRef idx="1">
            <a:schemeClr val="accent1"/>
          </a:lnRef>
          <a:fillRef idx="2">
            <a:schemeClr val="accent1"/>
          </a:fillRef>
          <a:effectRef idx="1">
            <a:schemeClr val="accent1"/>
          </a:effectRef>
          <a:fontRef idx="minor">
            <a:schemeClr val="dk1"/>
          </a:fontRef>
        </p:style>
        <p:txBody>
          <a:bodyPr anchor="ctr"/>
          <a:lstStyle/>
          <a:p>
            <a:pPr algn="l" defTabSz="914400">
              <a:buSzPct val="100000"/>
            </a:pPr>
            <a:r>
              <a:rPr lang="en-US" altLang="zh-CN"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2019</a:t>
            </a:r>
            <a:r>
              <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年春季学期</a:t>
            </a:r>
            <a:endPar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075" y="1438910"/>
            <a:ext cx="4561205" cy="4869815"/>
          </a:xfrm>
        </p:spPr>
        <p:txBody>
          <a:bodyPr/>
          <a:p>
            <a:pPr>
              <a:lnSpc>
                <a:spcPct val="140000"/>
              </a:lnSpc>
            </a:pPr>
            <a:r>
              <a:rPr lang="zh-CN" altLang="en-US"/>
              <a:t>       长期以来人类创造了前所未有的经济增长成就，但由于单纯追求经济增长，或者照搬别国发展模式，一些国家发展遇到了这样那样的问题，有的经济结构失衡、社会发展滞后、能源资源紧张、生态环境恶化，有的出现了两极分化、失业增加、社会腐败、政治动荡等问题。</a:t>
            </a:r>
            <a:endParaRPr lang="zh-CN" altLang="en-US"/>
          </a:p>
        </p:txBody>
      </p:sp>
      <p:pic>
        <p:nvPicPr>
          <p:cNvPr id="51210" name="图片 3"/>
          <p:cNvPicPr>
            <a:picLocks noChangeAspect="1"/>
          </p:cNvPicPr>
          <p:nvPr/>
        </p:nvPicPr>
        <p:blipFill>
          <a:blip r:embed="rId1"/>
          <a:stretch>
            <a:fillRect/>
          </a:stretch>
        </p:blipFill>
        <p:spPr>
          <a:xfrm>
            <a:off x="4925695" y="1590675"/>
            <a:ext cx="4133215" cy="2807970"/>
          </a:xfrm>
          <a:prstGeom prst="rect">
            <a:avLst/>
          </a:prstGeom>
          <a:noFill/>
          <a:ln w="9525">
            <a:noFill/>
          </a:ln>
        </p:spPr>
      </p:pic>
      <p:sp>
        <p:nvSpPr>
          <p:cNvPr id="4" name="文本框 3"/>
          <p:cNvSpPr txBox="1"/>
          <p:nvPr/>
        </p:nvSpPr>
        <p:spPr>
          <a:xfrm>
            <a:off x="4925695" y="4522470"/>
            <a:ext cx="3848100" cy="1630045"/>
          </a:xfrm>
          <a:prstGeom prst="rect">
            <a:avLst/>
          </a:prstGeom>
          <a:noFill/>
        </p:spPr>
        <p:txBody>
          <a:bodyPr wrap="square" rtlCol="0" anchor="t">
            <a:spAutoFit/>
          </a:bodyPr>
          <a:p>
            <a:pPr algn="l">
              <a:lnSpc>
                <a:spcPct val="125000"/>
              </a:lnSpc>
            </a:pPr>
            <a:r>
              <a:rPr lang="en-US" altLang="zh-CN" sz="2000" b="1">
                <a:solidFill>
                  <a:srgbClr val="0000FF"/>
                </a:solidFill>
                <a:latin typeface="楷体" panose="02010609060101010101" charset="-122"/>
                <a:ea typeface="楷体" panose="02010609060101010101" charset="-122"/>
                <a:sym typeface="+mn-ea"/>
              </a:rPr>
              <a:t>    </a:t>
            </a:r>
            <a:r>
              <a:rPr lang="zh-CN" altLang="en-US" sz="2000" b="1">
                <a:solidFill>
                  <a:srgbClr val="0000FF"/>
                </a:solidFill>
                <a:latin typeface="楷体" panose="02010609060101010101" charset="-122"/>
                <a:ea typeface="楷体" panose="02010609060101010101" charset="-122"/>
                <a:sym typeface="+mn-ea"/>
              </a:rPr>
              <a:t>特别是国际金融危机的爆发，充分暴露了资本主义制度的固有矛盾，暴露了世界经济增长模式的弊端。</a:t>
            </a:r>
            <a:endParaRPr lang="zh-CN" alt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0185" y="1207135"/>
            <a:ext cx="8724265" cy="595630"/>
          </a:xfrm>
        </p:spPr>
        <p:txBody>
          <a:bodyPr/>
          <a:p>
            <a:r>
              <a:rPr lang="zh-CN" altLang="en-US" sz="2400">
                <a:solidFill>
                  <a:schemeClr val="accent2">
                    <a:lumMod val="75000"/>
                  </a:schemeClr>
                </a:solidFill>
              </a:rPr>
              <a:t>工业革命给人类创造福利的同时，也给环境造成前所未有的破坏</a:t>
            </a:r>
            <a:endParaRPr lang="zh-CN" altLang="en-US" sz="2400">
              <a:solidFill>
                <a:schemeClr val="accent2">
                  <a:lumMod val="75000"/>
                </a:schemeClr>
              </a:solidFill>
            </a:endParaRPr>
          </a:p>
        </p:txBody>
      </p:sp>
      <p:sp>
        <p:nvSpPr>
          <p:cNvPr id="3" name="内容占位符 2"/>
          <p:cNvSpPr>
            <a:spLocks noGrp="1"/>
          </p:cNvSpPr>
          <p:nvPr>
            <p:ph idx="1"/>
          </p:nvPr>
        </p:nvSpPr>
        <p:spPr>
          <a:xfrm>
            <a:off x="210185" y="1993265"/>
            <a:ext cx="5150485" cy="4343400"/>
          </a:xfrm>
        </p:spPr>
        <p:txBody>
          <a:bodyPr/>
          <a:p>
            <a:r>
              <a:rPr lang="zh-CN" altLang="en-US" b="1" dirty="0">
                <a:latin typeface="黑体" panose="02010609060101010101" pitchFamily="2" charset="-122"/>
                <a:ea typeface="黑体" panose="02010609060101010101" pitchFamily="2" charset="-122"/>
                <a:sym typeface="+mn-ea"/>
              </a:rPr>
              <a:t>日本福岛核泄漏事件</a:t>
            </a:r>
            <a:endParaRPr lang="zh-CN" altLang="en-US" b="1" dirty="0">
              <a:latin typeface="黑体" panose="02010609060101010101" pitchFamily="2" charset="-122"/>
              <a:ea typeface="黑体" panose="02010609060101010101" pitchFamily="2" charset="-122"/>
              <a:sym typeface="+mn-ea"/>
            </a:endParaRPr>
          </a:p>
          <a:p>
            <a:r>
              <a:rPr lang="zh-CN" altLang="en-US">
                <a:latin typeface="楷体" panose="02010609060101010101" charset="-122"/>
                <a:ea typeface="楷体" panose="02010609060101010101" charset="-122"/>
                <a:cs typeface="楷体" panose="02010609060101010101" charset="-122"/>
              </a:rPr>
              <a:t>    2011年3月11日，日本东北部近海发生里氏9.0级地震，福岛第一核电站1至3号机组自动暂停运作。3月14、15日，3号、2号和4号机组相继发生氢气爆炸。3月18日，日本原子能安全和保安院初步将1至3号机组事故定为5级。4月12日，又决定将事故等级提高至7级。这使日本核泄漏事故等级与苏联切尔诺贝利核电站核泄漏事故等级相同。 </a:t>
            </a:r>
            <a:endParaRPr lang="zh-CN" altLang="en-US">
              <a:latin typeface="楷体" panose="02010609060101010101" charset="-122"/>
              <a:ea typeface="楷体" panose="02010609060101010101" charset="-122"/>
              <a:cs typeface="楷体" panose="02010609060101010101" charset="-122"/>
            </a:endParaRPr>
          </a:p>
        </p:txBody>
      </p:sp>
      <p:pic>
        <p:nvPicPr>
          <p:cNvPr id="4" name="图片 3"/>
          <p:cNvPicPr>
            <a:picLocks noChangeAspect="1"/>
          </p:cNvPicPr>
          <p:nvPr/>
        </p:nvPicPr>
        <p:blipFill>
          <a:blip r:embed="rId1"/>
          <a:stretch>
            <a:fillRect/>
          </a:stretch>
        </p:blipFill>
        <p:spPr>
          <a:xfrm>
            <a:off x="5394325" y="2713355"/>
            <a:ext cx="3540125" cy="2654935"/>
          </a:xfrm>
          <a:prstGeom prst="rect">
            <a:avLst/>
          </a:prstGeom>
        </p:spPr>
      </p:pic>
      <p:pic>
        <p:nvPicPr>
          <p:cNvPr id="5" name="福岛核电站事故后的日本">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4895850" y="5770245"/>
            <a:ext cx="1188085" cy="89154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3011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3655" y="1146175"/>
            <a:ext cx="8229600" cy="533400"/>
          </a:xfrm>
        </p:spPr>
        <p:txBody>
          <a:bodyPr/>
          <a:p>
            <a:r>
              <a:rPr lang="zh-CN" altLang="en-US" sz="2400">
                <a:solidFill>
                  <a:schemeClr val="accent2">
                    <a:lumMod val="75000"/>
                  </a:schemeClr>
                </a:solidFill>
              </a:rPr>
              <a:t>西方旧工业化道路的弊端</a:t>
            </a:r>
            <a:endParaRPr lang="zh-CN" altLang="en-US" sz="2400">
              <a:solidFill>
                <a:schemeClr val="accent2">
                  <a:lumMod val="75000"/>
                </a:schemeClr>
              </a:solidFill>
            </a:endParaRPr>
          </a:p>
        </p:txBody>
      </p:sp>
      <p:grpSp>
        <p:nvGrpSpPr>
          <p:cNvPr id="20483" name="组合 2"/>
          <p:cNvGrpSpPr/>
          <p:nvPr/>
        </p:nvGrpSpPr>
        <p:grpSpPr>
          <a:xfrm>
            <a:off x="561975" y="1832928"/>
            <a:ext cx="4921250" cy="2081212"/>
            <a:chOff x="1071196" y="1539387"/>
            <a:chExt cx="4921250" cy="2080599"/>
          </a:xfrm>
          <a:solidFill>
            <a:schemeClr val="accent2">
              <a:lumMod val="60000"/>
              <a:lumOff val="40000"/>
            </a:schemeClr>
          </a:solidFill>
        </p:grpSpPr>
        <p:grpSp>
          <p:nvGrpSpPr>
            <p:cNvPr id="20492" name="组合 1"/>
            <p:cNvGrpSpPr/>
            <p:nvPr/>
          </p:nvGrpSpPr>
          <p:grpSpPr>
            <a:xfrm>
              <a:off x="1071196" y="1539387"/>
              <a:ext cx="4921250" cy="2080599"/>
              <a:chOff x="1071196" y="1539387"/>
              <a:chExt cx="4921250" cy="2080599"/>
            </a:xfrm>
            <a:grpFill/>
          </p:grpSpPr>
          <p:sp>
            <p:nvSpPr>
              <p:cNvPr id="6" name="MH_Other_5"/>
              <p:cNvSpPr/>
              <p:nvPr>
                <p:custDataLst>
                  <p:tags r:id="rId1"/>
                </p:custDataLst>
              </p:nvPr>
            </p:nvSpPr>
            <p:spPr bwMode="auto">
              <a:xfrm flipV="1">
                <a:off x="1071196" y="1539387"/>
                <a:ext cx="4921250" cy="434847"/>
              </a:xfrm>
              <a:custGeom>
                <a:avLst/>
                <a:gdLst>
                  <a:gd name="T0" fmla="*/ 0 w 4921200"/>
                  <a:gd name="T1" fmla="*/ 420755 h 435427"/>
                  <a:gd name="T2" fmla="*/ 435559 w 4921200"/>
                  <a:gd name="T3" fmla="*/ 420755 h 435427"/>
                  <a:gd name="T4" fmla="*/ 4922798 w 4921200"/>
                  <a:gd name="T5" fmla="*/ 420755 h 435427"/>
                  <a:gd name="T6" fmla="*/ 4922798 w 4921200"/>
                  <a:gd name="T7" fmla="*/ 385970 h 435427"/>
                  <a:gd name="T8" fmla="*/ 399559 w 4921200"/>
                  <a:gd name="T9" fmla="*/ 385970 h 435427"/>
                  <a:gd name="T10" fmla="*/ 0 w 4921200"/>
                  <a:gd name="T11" fmla="*/ 0 h 435427"/>
                  <a:gd name="T12" fmla="*/ 0 w 4921200"/>
                  <a:gd name="T13" fmla="*/ 385970 h 435427"/>
                  <a:gd name="T14" fmla="*/ 0 60000 65536"/>
                  <a:gd name="T15" fmla="*/ 0 60000 65536"/>
                  <a:gd name="T16" fmla="*/ 0 60000 65536"/>
                  <a:gd name="T17" fmla="*/ 0 60000 65536"/>
                  <a:gd name="T18" fmla="*/ 0 60000 65536"/>
                  <a:gd name="T19" fmla="*/ 0 60000 65536"/>
                  <a:gd name="T20" fmla="*/ 0 60000 65536"/>
                  <a:gd name="T21" fmla="*/ 0 w 4921200"/>
                  <a:gd name="T22" fmla="*/ 0 h 435427"/>
                  <a:gd name="T23" fmla="*/ 4921200 w 4921200"/>
                  <a:gd name="T24" fmla="*/ 435427 h 4354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1200" h="435427">
                    <a:moveTo>
                      <a:pt x="0" y="435427"/>
                    </a:moveTo>
                    <a:lnTo>
                      <a:pt x="435427" y="435427"/>
                    </a:lnTo>
                    <a:lnTo>
                      <a:pt x="4921200" y="435427"/>
                    </a:lnTo>
                    <a:lnTo>
                      <a:pt x="4921200" y="399427"/>
                    </a:lnTo>
                    <a:lnTo>
                      <a:pt x="399427" y="399427"/>
                    </a:lnTo>
                    <a:lnTo>
                      <a:pt x="0" y="0"/>
                    </a:lnTo>
                    <a:lnTo>
                      <a:pt x="0" y="399427"/>
                    </a:lnTo>
                    <a:lnTo>
                      <a:pt x="0" y="435427"/>
                    </a:lnTo>
                    <a:close/>
                  </a:path>
                </a:pathLst>
              </a:custGeom>
              <a:grpFill/>
              <a:ln>
                <a:noFill/>
              </a:ln>
            </p:spPr>
            <p:txBody>
              <a:bodyPr anchor="ctr"/>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charset="-122"/>
                  <a:cs typeface="+mn-cs"/>
                </a:endParaRPr>
              </a:p>
            </p:txBody>
          </p:sp>
          <p:sp>
            <p:nvSpPr>
              <p:cNvPr id="7" name="MH_Other_6"/>
              <p:cNvSpPr/>
              <p:nvPr>
                <p:custDataLst>
                  <p:tags r:id="rId2"/>
                </p:custDataLst>
              </p:nvPr>
            </p:nvSpPr>
            <p:spPr bwMode="auto">
              <a:xfrm flipH="1">
                <a:off x="1071196" y="3274013"/>
                <a:ext cx="4921250" cy="345973"/>
              </a:xfrm>
              <a:custGeom>
                <a:avLst/>
                <a:gdLst>
                  <a:gd name="T0" fmla="*/ 2 w 4921200"/>
                  <a:gd name="T1" fmla="*/ 0 h 346530"/>
                  <a:gd name="T2" fmla="*/ 2 w 4921200"/>
                  <a:gd name="T3" fmla="*/ 297353 h 346530"/>
                  <a:gd name="T4" fmla="*/ 0 w 4921200"/>
                  <a:gd name="T5" fmla="*/ 297353 h 346530"/>
                  <a:gd name="T6" fmla="*/ 0 w 4921200"/>
                  <a:gd name="T7" fmla="*/ 331827 h 346530"/>
                  <a:gd name="T8" fmla="*/ 4922798 w 4921200"/>
                  <a:gd name="T9" fmla="*/ 331827 h 346530"/>
                  <a:gd name="T10" fmla="*/ 4922798 w 4921200"/>
                  <a:gd name="T11" fmla="*/ 297353 h 346530"/>
                  <a:gd name="T12" fmla="*/ 310631 w 4921200"/>
                  <a:gd name="T13" fmla="*/ 297353 h 346530"/>
                  <a:gd name="T14" fmla="*/ 0 60000 65536"/>
                  <a:gd name="T15" fmla="*/ 0 60000 65536"/>
                  <a:gd name="T16" fmla="*/ 0 60000 65536"/>
                  <a:gd name="T17" fmla="*/ 0 60000 65536"/>
                  <a:gd name="T18" fmla="*/ 0 60000 65536"/>
                  <a:gd name="T19" fmla="*/ 0 60000 65536"/>
                  <a:gd name="T20" fmla="*/ 0 60000 65536"/>
                  <a:gd name="T21" fmla="*/ 0 w 4921200"/>
                  <a:gd name="T22" fmla="*/ 0 h 346530"/>
                  <a:gd name="T23" fmla="*/ 4921200 w 4921200"/>
                  <a:gd name="T24" fmla="*/ 346530 h 3465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1200" h="346530">
                    <a:moveTo>
                      <a:pt x="2" y="0"/>
                    </a:moveTo>
                    <a:lnTo>
                      <a:pt x="2" y="310530"/>
                    </a:lnTo>
                    <a:lnTo>
                      <a:pt x="0" y="310530"/>
                    </a:lnTo>
                    <a:lnTo>
                      <a:pt x="0" y="346530"/>
                    </a:lnTo>
                    <a:lnTo>
                      <a:pt x="4921200" y="346530"/>
                    </a:lnTo>
                    <a:lnTo>
                      <a:pt x="4921200" y="310530"/>
                    </a:lnTo>
                    <a:lnTo>
                      <a:pt x="310532" y="310530"/>
                    </a:lnTo>
                    <a:lnTo>
                      <a:pt x="2" y="0"/>
                    </a:lnTo>
                    <a:close/>
                  </a:path>
                </a:pathLst>
              </a:custGeom>
              <a:grpFill/>
              <a:ln>
                <a:noFill/>
              </a:ln>
            </p:spPr>
            <p:txBody>
              <a:bodyPr anchor="ctr"/>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charset="-122"/>
                  <a:cs typeface="+mn-cs"/>
                </a:endParaRPr>
              </a:p>
            </p:txBody>
          </p:sp>
          <p:sp>
            <p:nvSpPr>
              <p:cNvPr id="8" name="矩形 7"/>
              <p:cNvSpPr/>
              <p:nvPr/>
            </p:nvSpPr>
            <p:spPr>
              <a:xfrm>
                <a:off x="1245821" y="1912339"/>
                <a:ext cx="923925" cy="1672732"/>
              </a:xfrm>
              <a:prstGeom prst="rect">
                <a:avLst/>
              </a:prstGeom>
              <a:noFill/>
            </p:spPr>
            <p:txBody>
              <a:bodyPr vert="eaVert">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300" normalizeH="0" baseline="0" noProof="0" dirty="0">
                    <a:ln>
                      <a:noFill/>
                    </a:ln>
                    <a:solidFill>
                      <a:srgbClr val="FF0000"/>
                    </a:solidFill>
                    <a:effectLst/>
                    <a:uLnTx/>
                    <a:uFillTx/>
                    <a:latin typeface="+mn-ea"/>
                    <a:ea typeface="+mn-ea"/>
                    <a:cs typeface="+mn-ea"/>
                    <a:sym typeface="+mn-lt"/>
                  </a:rPr>
                  <a:t>旧工业化</a:t>
                </a:r>
                <a:endParaRPr kumimoji="0" lang="en-US" altLang="zh-CN" sz="2400" b="1" i="0" u="none" strike="noStrike" kern="1200" cap="none" spc="300" normalizeH="0" baseline="0" noProof="0" dirty="0">
                  <a:ln>
                    <a:noFill/>
                  </a:ln>
                  <a:solidFill>
                    <a:srgbClr val="FF0000"/>
                  </a:solidFill>
                  <a:effectLst/>
                  <a:uLnTx/>
                  <a:uFillTx/>
                  <a:latin typeface="+mn-ea"/>
                  <a:ea typeface="+mn-ea"/>
                  <a:cs typeface="+mn-ea"/>
                  <a:sym typeface="+mn-lt"/>
                </a:endParaRPr>
              </a:p>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300" normalizeH="0" baseline="0" noProof="0" dirty="0">
                    <a:ln>
                      <a:noFill/>
                    </a:ln>
                    <a:solidFill>
                      <a:srgbClr val="FF0000"/>
                    </a:solidFill>
                    <a:effectLst/>
                    <a:uLnTx/>
                    <a:uFillTx/>
                    <a:latin typeface="+mn-ea"/>
                    <a:ea typeface="+mn-ea"/>
                    <a:cs typeface="+mn-ea"/>
                    <a:sym typeface="+mn-lt"/>
                  </a:rPr>
                  <a:t>道路模式</a:t>
                </a:r>
                <a:endParaRPr kumimoji="0" lang="zh-CN" altLang="en-US" sz="2400" b="1" i="0" u="none" strike="noStrike" kern="1200" cap="none" spc="300" normalizeH="0" baseline="0" noProof="0" dirty="0">
                  <a:ln>
                    <a:noFill/>
                  </a:ln>
                  <a:solidFill>
                    <a:srgbClr val="FF0000"/>
                  </a:solidFill>
                  <a:effectLst/>
                  <a:uLnTx/>
                  <a:uFillTx/>
                  <a:latin typeface="+mn-ea"/>
                  <a:ea typeface="+mn-ea"/>
                  <a:cs typeface="+mn-ea"/>
                  <a:sym typeface="+mn-lt"/>
                </a:endParaRPr>
              </a:p>
            </p:txBody>
          </p:sp>
        </p:grpSp>
        <p:sp>
          <p:nvSpPr>
            <p:cNvPr id="9" name="矩形 8"/>
            <p:cNvSpPr/>
            <p:nvPr/>
          </p:nvSpPr>
          <p:spPr>
            <a:xfrm>
              <a:off x="2676476" y="2317033"/>
              <a:ext cx="2796540" cy="460239"/>
            </a:xfrm>
            <a:prstGeom prst="rect">
              <a:avLst/>
            </a:prstGeom>
            <a:noFill/>
          </p:spPr>
          <p:txBody>
            <a:bodyPr wrap="square">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mn-ea"/>
                  <a:ea typeface="+mn-ea"/>
                  <a:cs typeface="+mn-ea"/>
                  <a:sym typeface="+mn-lt"/>
                </a:rPr>
                <a:t>工业化</a:t>
              </a:r>
              <a:r>
                <a:rPr kumimoji="0" lang="en-US" altLang="zh-CN" sz="2400" b="1" i="0" u="none" strike="noStrike" kern="1200" cap="none" spc="0" normalizeH="0" baseline="0" noProof="0" dirty="0">
                  <a:ln>
                    <a:noFill/>
                  </a:ln>
                  <a:solidFill>
                    <a:srgbClr val="FF0000"/>
                  </a:solidFill>
                  <a:effectLst/>
                  <a:uLnTx/>
                  <a:uFillTx/>
                  <a:latin typeface="+mn-ea"/>
                  <a:ea typeface="+mn-ea"/>
                  <a:cs typeface="+mn-ea"/>
                  <a:sym typeface="+mn-lt"/>
                </a:rPr>
                <a:t>——</a:t>
              </a:r>
              <a:r>
                <a:rPr kumimoji="0" lang="zh-CN" altLang="en-US" sz="2400" b="1" i="0" u="none" strike="noStrike" kern="1200" cap="none" spc="0" normalizeH="0" baseline="0" noProof="0" dirty="0">
                  <a:ln>
                    <a:noFill/>
                  </a:ln>
                  <a:solidFill>
                    <a:srgbClr val="FF0000"/>
                  </a:solidFill>
                  <a:effectLst/>
                  <a:uLnTx/>
                  <a:uFillTx/>
                  <a:latin typeface="+mn-ea"/>
                  <a:ea typeface="+mn-ea"/>
                  <a:cs typeface="+mn-ea"/>
                  <a:sym typeface="+mn-lt"/>
                </a:rPr>
                <a:t>信息化</a:t>
              </a:r>
              <a:endParaRPr kumimoji="0" lang="zh-CN" altLang="en-US" sz="2400" b="1" i="0" u="none" strike="noStrike" kern="1200" cap="none" spc="0" normalizeH="0" baseline="0" noProof="0" dirty="0">
                <a:ln>
                  <a:noFill/>
                </a:ln>
                <a:solidFill>
                  <a:srgbClr val="FF0000"/>
                </a:solidFill>
                <a:effectLst/>
                <a:uLnTx/>
                <a:uFillTx/>
                <a:latin typeface="+mn-ea"/>
                <a:ea typeface="+mn-ea"/>
                <a:cs typeface="+mn-ea"/>
                <a:sym typeface="+mn-lt"/>
              </a:endParaRPr>
            </a:p>
          </p:txBody>
        </p:sp>
      </p:grpSp>
      <p:grpSp>
        <p:nvGrpSpPr>
          <p:cNvPr id="20484" name="组合 9"/>
          <p:cNvGrpSpPr/>
          <p:nvPr/>
        </p:nvGrpSpPr>
        <p:grpSpPr>
          <a:xfrm>
            <a:off x="550863" y="4318953"/>
            <a:ext cx="5270500" cy="2081212"/>
            <a:chOff x="1061181" y="1539386"/>
            <a:chExt cx="5269281" cy="2080600"/>
          </a:xfrm>
          <a:gradFill>
            <a:gsLst>
              <a:gs pos="0">
                <a:srgbClr val="FBFB11"/>
              </a:gs>
              <a:gs pos="100000">
                <a:srgbClr val="838309"/>
              </a:gs>
            </a:gsLst>
            <a:lin ang="5400000" scaled="0"/>
          </a:gradFill>
        </p:grpSpPr>
        <p:grpSp>
          <p:nvGrpSpPr>
            <p:cNvPr id="20487" name="组合 10"/>
            <p:cNvGrpSpPr/>
            <p:nvPr/>
          </p:nvGrpSpPr>
          <p:grpSpPr>
            <a:xfrm>
              <a:off x="1061181" y="1539386"/>
              <a:ext cx="5269281" cy="2080600"/>
              <a:chOff x="1061181" y="1539386"/>
              <a:chExt cx="5269281" cy="2080600"/>
            </a:xfrm>
            <a:grpFill/>
          </p:grpSpPr>
          <p:sp>
            <p:nvSpPr>
              <p:cNvPr id="13" name="MH_Other_5"/>
              <p:cNvSpPr/>
              <p:nvPr>
                <p:custDataLst>
                  <p:tags r:id="rId3"/>
                </p:custDataLst>
              </p:nvPr>
            </p:nvSpPr>
            <p:spPr bwMode="auto">
              <a:xfrm flipV="1">
                <a:off x="1070704" y="1539386"/>
                <a:ext cx="5259758" cy="434847"/>
              </a:xfrm>
              <a:custGeom>
                <a:avLst/>
                <a:gdLst>
                  <a:gd name="T0" fmla="*/ 0 w 4921200"/>
                  <a:gd name="T1" fmla="*/ 420755 h 435427"/>
                  <a:gd name="T2" fmla="*/ 435559 w 4921200"/>
                  <a:gd name="T3" fmla="*/ 420755 h 435427"/>
                  <a:gd name="T4" fmla="*/ 4922798 w 4921200"/>
                  <a:gd name="T5" fmla="*/ 420755 h 435427"/>
                  <a:gd name="T6" fmla="*/ 4922798 w 4921200"/>
                  <a:gd name="T7" fmla="*/ 385970 h 435427"/>
                  <a:gd name="T8" fmla="*/ 399559 w 4921200"/>
                  <a:gd name="T9" fmla="*/ 385970 h 435427"/>
                  <a:gd name="T10" fmla="*/ 0 w 4921200"/>
                  <a:gd name="T11" fmla="*/ 0 h 435427"/>
                  <a:gd name="T12" fmla="*/ 0 w 4921200"/>
                  <a:gd name="T13" fmla="*/ 385970 h 435427"/>
                  <a:gd name="T14" fmla="*/ 0 60000 65536"/>
                  <a:gd name="T15" fmla="*/ 0 60000 65536"/>
                  <a:gd name="T16" fmla="*/ 0 60000 65536"/>
                  <a:gd name="T17" fmla="*/ 0 60000 65536"/>
                  <a:gd name="T18" fmla="*/ 0 60000 65536"/>
                  <a:gd name="T19" fmla="*/ 0 60000 65536"/>
                  <a:gd name="T20" fmla="*/ 0 60000 65536"/>
                  <a:gd name="T21" fmla="*/ 0 w 4921200"/>
                  <a:gd name="T22" fmla="*/ 0 h 435427"/>
                  <a:gd name="T23" fmla="*/ 4921200 w 4921200"/>
                  <a:gd name="T24" fmla="*/ 435427 h 4354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1200" h="435427">
                    <a:moveTo>
                      <a:pt x="0" y="435427"/>
                    </a:moveTo>
                    <a:lnTo>
                      <a:pt x="435427" y="435427"/>
                    </a:lnTo>
                    <a:lnTo>
                      <a:pt x="4921200" y="435427"/>
                    </a:lnTo>
                    <a:lnTo>
                      <a:pt x="4921200" y="399427"/>
                    </a:lnTo>
                    <a:lnTo>
                      <a:pt x="399427" y="399427"/>
                    </a:lnTo>
                    <a:lnTo>
                      <a:pt x="0" y="0"/>
                    </a:lnTo>
                    <a:lnTo>
                      <a:pt x="0" y="399427"/>
                    </a:lnTo>
                    <a:lnTo>
                      <a:pt x="0" y="435427"/>
                    </a:lnTo>
                    <a:close/>
                  </a:path>
                </a:pathLst>
              </a:custGeom>
              <a:grpFill/>
              <a:ln>
                <a:noFill/>
              </a:ln>
            </p:spPr>
            <p:txBody>
              <a:bodyPr anchor="ctr"/>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charset="-122"/>
                  <a:cs typeface="+mn-cs"/>
                </a:endParaRPr>
              </a:p>
            </p:txBody>
          </p:sp>
          <p:sp>
            <p:nvSpPr>
              <p:cNvPr id="14" name="MH_Other_6"/>
              <p:cNvSpPr/>
              <p:nvPr>
                <p:custDataLst>
                  <p:tags r:id="rId4"/>
                </p:custDataLst>
              </p:nvPr>
            </p:nvSpPr>
            <p:spPr bwMode="auto">
              <a:xfrm flipH="1">
                <a:off x="1070704" y="3274013"/>
                <a:ext cx="5259758" cy="345973"/>
              </a:xfrm>
              <a:custGeom>
                <a:avLst/>
                <a:gdLst>
                  <a:gd name="T0" fmla="*/ 2 w 4921200"/>
                  <a:gd name="T1" fmla="*/ 0 h 346530"/>
                  <a:gd name="T2" fmla="*/ 2 w 4921200"/>
                  <a:gd name="T3" fmla="*/ 297353 h 346530"/>
                  <a:gd name="T4" fmla="*/ 0 w 4921200"/>
                  <a:gd name="T5" fmla="*/ 297353 h 346530"/>
                  <a:gd name="T6" fmla="*/ 0 w 4921200"/>
                  <a:gd name="T7" fmla="*/ 331827 h 346530"/>
                  <a:gd name="T8" fmla="*/ 4922798 w 4921200"/>
                  <a:gd name="T9" fmla="*/ 331827 h 346530"/>
                  <a:gd name="T10" fmla="*/ 4922798 w 4921200"/>
                  <a:gd name="T11" fmla="*/ 297353 h 346530"/>
                  <a:gd name="T12" fmla="*/ 310631 w 4921200"/>
                  <a:gd name="T13" fmla="*/ 297353 h 346530"/>
                  <a:gd name="T14" fmla="*/ 0 60000 65536"/>
                  <a:gd name="T15" fmla="*/ 0 60000 65536"/>
                  <a:gd name="T16" fmla="*/ 0 60000 65536"/>
                  <a:gd name="T17" fmla="*/ 0 60000 65536"/>
                  <a:gd name="T18" fmla="*/ 0 60000 65536"/>
                  <a:gd name="T19" fmla="*/ 0 60000 65536"/>
                  <a:gd name="T20" fmla="*/ 0 60000 65536"/>
                  <a:gd name="T21" fmla="*/ 0 w 4921200"/>
                  <a:gd name="T22" fmla="*/ 0 h 346530"/>
                  <a:gd name="T23" fmla="*/ 4921200 w 4921200"/>
                  <a:gd name="T24" fmla="*/ 346530 h 3465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21200" h="346530">
                    <a:moveTo>
                      <a:pt x="2" y="0"/>
                    </a:moveTo>
                    <a:lnTo>
                      <a:pt x="2" y="310530"/>
                    </a:lnTo>
                    <a:lnTo>
                      <a:pt x="0" y="310530"/>
                    </a:lnTo>
                    <a:lnTo>
                      <a:pt x="0" y="346530"/>
                    </a:lnTo>
                    <a:lnTo>
                      <a:pt x="4921200" y="346530"/>
                    </a:lnTo>
                    <a:lnTo>
                      <a:pt x="4921200" y="310530"/>
                    </a:lnTo>
                    <a:lnTo>
                      <a:pt x="310532" y="310530"/>
                    </a:lnTo>
                    <a:lnTo>
                      <a:pt x="2" y="0"/>
                    </a:lnTo>
                    <a:close/>
                  </a:path>
                </a:pathLst>
              </a:custGeom>
              <a:grpFill/>
              <a:ln>
                <a:noFill/>
              </a:ln>
            </p:spPr>
            <p:txBody>
              <a:bodyPr anchor="ctr"/>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微软雅黑" panose="020B0503020204020204" charset="-122"/>
                  <a:cs typeface="+mn-cs"/>
                </a:endParaRPr>
              </a:p>
            </p:txBody>
          </p:sp>
          <p:sp>
            <p:nvSpPr>
              <p:cNvPr id="15" name="矩形 14"/>
              <p:cNvSpPr/>
              <p:nvPr/>
            </p:nvSpPr>
            <p:spPr>
              <a:xfrm>
                <a:off x="1061181" y="1786963"/>
                <a:ext cx="1291926" cy="1674320"/>
              </a:xfrm>
              <a:prstGeom prst="rect">
                <a:avLst/>
              </a:prstGeom>
              <a:noFill/>
            </p:spPr>
            <p:txBody>
              <a:bodyPr vert="eaVert">
                <a:spAutoFit/>
              </a:bodyP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300" normalizeH="0" baseline="0" noProof="0" dirty="0">
                    <a:ln>
                      <a:noFill/>
                    </a:ln>
                    <a:solidFill>
                      <a:srgbClr val="FF0000"/>
                    </a:solidFill>
                    <a:effectLst/>
                    <a:uLnTx/>
                    <a:uFillTx/>
                    <a:latin typeface="+mn-ea"/>
                    <a:ea typeface="+mn-ea"/>
                    <a:cs typeface="+mn-ea"/>
                    <a:sym typeface="+mn-lt"/>
                  </a:rPr>
                  <a:t>旧工业化道路模式的特点</a:t>
                </a:r>
                <a:endParaRPr kumimoji="0" lang="zh-CN" altLang="en-US" sz="2400" b="1" i="0" u="none" strike="noStrike" kern="1200" cap="none" spc="300" normalizeH="0" baseline="0" noProof="0" dirty="0">
                  <a:ln>
                    <a:noFill/>
                  </a:ln>
                  <a:solidFill>
                    <a:srgbClr val="FF0000"/>
                  </a:solidFill>
                  <a:effectLst/>
                  <a:uLnTx/>
                  <a:uFillTx/>
                  <a:latin typeface="+mn-ea"/>
                  <a:ea typeface="+mn-ea"/>
                  <a:cs typeface="+mn-ea"/>
                  <a:sym typeface="+mn-lt"/>
                </a:endParaRPr>
              </a:p>
            </p:txBody>
          </p:sp>
        </p:grpSp>
        <p:sp>
          <p:nvSpPr>
            <p:cNvPr id="12" name="矩形 11"/>
            <p:cNvSpPr/>
            <p:nvPr/>
          </p:nvSpPr>
          <p:spPr>
            <a:xfrm>
              <a:off x="2675295" y="1656826"/>
              <a:ext cx="3432969" cy="1875873"/>
            </a:xfrm>
            <a:prstGeom prst="rect">
              <a:avLst/>
            </a:prstGeom>
            <a:noFill/>
          </p:spPr>
          <p:txBody>
            <a:bodyPr>
              <a:spAutoFit/>
            </a:bodyPr>
            <a:p>
              <a:pPr marL="0" marR="0" lvl="0" indent="0" algn="l"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mn-ea"/>
                  <a:ea typeface="+mn-ea"/>
                  <a:cs typeface="+mn-ea"/>
                  <a:sym typeface="+mn-lt"/>
                </a:rPr>
                <a:t>资源过量消耗</a:t>
              </a:r>
              <a:endParaRPr kumimoji="0" lang="en-US" altLang="zh-CN" sz="2400" b="1" i="0" u="none" strike="noStrike" kern="1200" cap="none" spc="0" normalizeH="0" baseline="0" noProof="0" dirty="0">
                <a:ln>
                  <a:noFill/>
                </a:ln>
                <a:solidFill>
                  <a:srgbClr val="FF0000"/>
                </a:solidFill>
                <a:effectLst/>
                <a:uLnTx/>
                <a:uFillTx/>
                <a:latin typeface="+mn-ea"/>
                <a:ea typeface="+mn-ea"/>
                <a:cs typeface="+mn-ea"/>
                <a:sym typeface="+mn-lt"/>
              </a:endParaRPr>
            </a:p>
            <a:p>
              <a:pPr marL="0" marR="0" lvl="0" indent="0" algn="l"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mn-ea"/>
                  <a:ea typeface="+mn-ea"/>
                  <a:cs typeface="+mn-ea"/>
                  <a:sym typeface="+mn-lt"/>
                </a:rPr>
                <a:t>环境生态的破坏</a:t>
              </a:r>
              <a:endParaRPr kumimoji="0" lang="zh-CN" altLang="en-US" sz="2400" b="1" i="0" u="none" strike="noStrike" kern="1200" cap="none" spc="0" normalizeH="0" baseline="0" noProof="0" dirty="0">
                <a:ln>
                  <a:noFill/>
                </a:ln>
                <a:solidFill>
                  <a:srgbClr val="FF0000"/>
                </a:solidFill>
                <a:effectLst/>
                <a:uLnTx/>
                <a:uFillTx/>
                <a:latin typeface="+mn-ea"/>
                <a:ea typeface="+mn-ea"/>
                <a:cs typeface="+mn-ea"/>
                <a:sym typeface="+mn-lt"/>
              </a:endParaRPr>
            </a:p>
            <a:p>
              <a:pPr marL="0" marR="0" lvl="0" indent="0" algn="l"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mn-ea"/>
                  <a:ea typeface="+mn-ea"/>
                  <a:cs typeface="+mn-ea"/>
                  <a:sym typeface="+mn-lt"/>
                </a:rPr>
                <a:t>注重机械化、自动化，伴随严重失业问题</a:t>
              </a:r>
              <a:endParaRPr kumimoji="0" lang="zh-CN" altLang="en-US" sz="2400" b="1" i="0" u="none" strike="noStrike" kern="1200" cap="none" spc="0" normalizeH="0" baseline="0" noProof="0" dirty="0">
                <a:ln>
                  <a:noFill/>
                </a:ln>
                <a:solidFill>
                  <a:srgbClr val="FF0000"/>
                </a:solidFill>
                <a:effectLst/>
                <a:uLnTx/>
                <a:uFillTx/>
                <a:latin typeface="+mn-ea"/>
                <a:ea typeface="+mn-ea"/>
                <a:cs typeface="+mn-ea"/>
                <a:sym typeface="+mn-lt"/>
              </a:endParaRPr>
            </a:p>
          </p:txBody>
        </p:sp>
      </p:grpSp>
      <p:pic>
        <p:nvPicPr>
          <p:cNvPr id="20496" name="Picture 16" descr="https://timgsa.baidu.com/timg?image&amp;quality=80&amp;size=b9999_10000&amp;sec=1525343807237&amp;di=0bd58d7e4ccefb4060cf501b49d55f5a&amp;imgtype=0&amp;src=http%3A%2F%2Fimg2.jiemian.com%2F101%2Foriginal%2F20170909%2F1504933344607523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347" y="4436990"/>
            <a:ext cx="2546716" cy="14461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498" name="Picture 18" descr="https://timgsa.baidu.com/timg?image&amp;quality=80&amp;size=b9999_10000&amp;sec=1525343843071&amp;di=5a411f28bdd71cb27e95212a7f09d235&amp;imgtype=0&amp;src=http%3A%2F%2Ftxt15.book118.com%2F2017%2F0427%2Fbook102744%2F10274399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1213" y="1923660"/>
            <a:ext cx="2438400" cy="1828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3350" y="1175385"/>
            <a:ext cx="2332355" cy="643255"/>
          </a:xfrm>
          <a:gradFill>
            <a:gsLst>
              <a:gs pos="0">
                <a:srgbClr val="FBFB11"/>
              </a:gs>
              <a:gs pos="100000">
                <a:srgbClr val="838309"/>
              </a:gs>
            </a:gsLst>
            <a:lin ang="5400000" scaled="0"/>
          </a:gradFill>
        </p:spPr>
        <p:txBody>
          <a:bodyPr/>
          <a:p>
            <a:r>
              <a:rPr lang="zh-CN" altLang="en-US" sz="2400">
                <a:solidFill>
                  <a:srgbClr val="FF0000"/>
                </a:solidFill>
              </a:rPr>
              <a:t>发展观的演变</a:t>
            </a:r>
            <a:endParaRPr lang="zh-CN" altLang="en-US" sz="2400">
              <a:solidFill>
                <a:srgbClr val="FF0000"/>
              </a:solidFill>
            </a:endParaRPr>
          </a:p>
        </p:txBody>
      </p:sp>
      <p:sp>
        <p:nvSpPr>
          <p:cNvPr id="4" name="矩形 3"/>
          <p:cNvSpPr/>
          <p:nvPr/>
        </p:nvSpPr>
        <p:spPr>
          <a:xfrm>
            <a:off x="2354898" y="3398520"/>
            <a:ext cx="5610225" cy="461963"/>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重视物质发展，忽视人自身的全面发展</a:t>
            </a: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21508" name="组合 8"/>
          <p:cNvGrpSpPr/>
          <p:nvPr/>
        </p:nvGrpSpPr>
        <p:grpSpPr>
          <a:xfrm>
            <a:off x="1013460" y="2237105"/>
            <a:ext cx="6610350" cy="511175"/>
            <a:chOff x="1902057" y="1546383"/>
            <a:chExt cx="6608897" cy="510885"/>
          </a:xfrm>
        </p:grpSpPr>
        <p:sp>
          <p:nvSpPr>
            <p:cNvPr id="5" name="矩形 4"/>
            <p:cNvSpPr/>
            <p:nvPr/>
          </p:nvSpPr>
          <p:spPr>
            <a:xfrm>
              <a:off x="2514697" y="1546383"/>
              <a:ext cx="5996257" cy="461701"/>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第一阶段：</a:t>
              </a: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传统发展观</a:t>
              </a: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  发展</a:t>
              </a:r>
              <a:r>
                <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经济增长 </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21516" name="组合 1"/>
            <p:cNvGrpSpPr/>
            <p:nvPr/>
          </p:nvGrpSpPr>
          <p:grpSpPr>
            <a:xfrm>
              <a:off x="1902057" y="1585912"/>
              <a:ext cx="6163420" cy="471356"/>
              <a:chOff x="7669811" y="3135862"/>
              <a:chExt cx="6163420" cy="471356"/>
            </a:xfrm>
          </p:grpSpPr>
          <p:sp>
            <p:nvSpPr>
              <p:cNvPr id="6" name="燕尾形 15"/>
              <p:cNvSpPr/>
              <p:nvPr/>
            </p:nvSpPr>
            <p:spPr>
              <a:xfrm rot="5400000">
                <a:off x="7784946" y="3020864"/>
                <a:ext cx="382370" cy="612640"/>
              </a:xfrm>
              <a:prstGeom prst="chevron">
                <a:avLst/>
              </a:prstGeom>
              <a:solidFill>
                <a:srgbClr val="D52B09"/>
              </a:solidFill>
              <a:ln>
                <a:noFill/>
              </a:ln>
            </p:spPr>
            <p:style>
              <a:lnRef idx="2">
                <a:srgbClr val="4472C4">
                  <a:shade val="50000"/>
                </a:srgbClr>
              </a:lnRef>
              <a:fillRef idx="1">
                <a:srgbClr val="4472C4"/>
              </a:fillRef>
              <a:effectRef idx="0">
                <a:srgbClr val="4472C4"/>
              </a:effectRef>
              <a:fontRef idx="minor">
                <a:sysClr val="window" lastClr="FFFFFF"/>
              </a:fontRef>
            </p:style>
            <p:txBody>
              <a:bodyPr lIns="68562" tIns="34281" rIns="68562" bIns="34281"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endParaRPr>
              </a:p>
            </p:txBody>
          </p:sp>
          <p:cxnSp>
            <p:nvCxnSpPr>
              <p:cNvPr id="7" name="直接连接符 6"/>
              <p:cNvCxnSpPr/>
              <p:nvPr/>
            </p:nvCxnSpPr>
            <p:spPr>
              <a:xfrm>
                <a:off x="7974544" y="3607218"/>
                <a:ext cx="5858175" cy="0"/>
              </a:xfrm>
              <a:prstGeom prst="line">
                <a:avLst/>
              </a:prstGeom>
              <a:ln>
                <a:solidFill>
                  <a:sysClr val="window" lastClr="FFFFFF">
                    <a:lumMod val="50000"/>
                  </a:sysClr>
                </a:solidFill>
                <a:prstDash val="sysDash"/>
                <a:headEnd type="oval" w="med" len="med"/>
                <a:tailEnd type="oval" w="med" len="med"/>
              </a:ln>
            </p:spPr>
            <p:style>
              <a:lnRef idx="1">
                <a:srgbClr val="4472C4"/>
              </a:lnRef>
              <a:fillRef idx="0">
                <a:srgbClr val="4472C4"/>
              </a:fillRef>
              <a:effectRef idx="0">
                <a:srgbClr val="4472C4"/>
              </a:effectRef>
              <a:fontRef idx="minor">
                <a:sysClr val="windowText" lastClr="000000"/>
              </a:fontRef>
            </p:style>
          </p:cxnSp>
        </p:grpSp>
      </p:grpSp>
      <p:sp>
        <p:nvSpPr>
          <p:cNvPr id="14" name="MH_Other_4"/>
          <p:cNvSpPr/>
          <p:nvPr>
            <p:custDataLst>
              <p:tags r:id="rId1"/>
            </p:custDataLst>
          </p:nvPr>
        </p:nvSpPr>
        <p:spPr>
          <a:xfrm>
            <a:off x="1740535" y="3398520"/>
            <a:ext cx="519113" cy="519113"/>
          </a:xfrm>
          <a:custGeom>
            <a:avLst/>
            <a:gdLst>
              <a:gd name="connsiteX0" fmla="*/ 260058 w 520118"/>
              <a:gd name="connsiteY0" fmla="*/ 54528 h 520118"/>
              <a:gd name="connsiteX1" fmla="*/ 465588 w 520118"/>
              <a:gd name="connsiteY1" fmla="*/ 260058 h 520118"/>
              <a:gd name="connsiteX2" fmla="*/ 260058 w 520118"/>
              <a:gd name="connsiteY2" fmla="*/ 465588 h 520118"/>
              <a:gd name="connsiteX3" fmla="*/ 54528 w 520118"/>
              <a:gd name="connsiteY3" fmla="*/ 260058 h 520118"/>
              <a:gd name="connsiteX4" fmla="*/ 260058 w 520118"/>
              <a:gd name="connsiteY4" fmla="*/ 54528 h 520118"/>
              <a:gd name="connsiteX5" fmla="*/ 260058 w 520118"/>
              <a:gd name="connsiteY5" fmla="*/ 16504 h 520118"/>
              <a:gd name="connsiteX6" fmla="*/ 16503 w 520118"/>
              <a:gd name="connsiteY6" fmla="*/ 260059 h 520118"/>
              <a:gd name="connsiteX7" fmla="*/ 260058 w 520118"/>
              <a:gd name="connsiteY7" fmla="*/ 503614 h 520118"/>
              <a:gd name="connsiteX8" fmla="*/ 503613 w 520118"/>
              <a:gd name="connsiteY8" fmla="*/ 260059 h 520118"/>
              <a:gd name="connsiteX9" fmla="*/ 260058 w 520118"/>
              <a:gd name="connsiteY9" fmla="*/ 16504 h 520118"/>
              <a:gd name="connsiteX10" fmla="*/ 260059 w 520118"/>
              <a:gd name="connsiteY10" fmla="*/ 0 h 520118"/>
              <a:gd name="connsiteX11" fmla="*/ 520118 w 520118"/>
              <a:gd name="connsiteY11" fmla="*/ 260059 h 520118"/>
              <a:gd name="connsiteX12" fmla="*/ 260059 w 520118"/>
              <a:gd name="connsiteY12" fmla="*/ 520118 h 520118"/>
              <a:gd name="connsiteX13" fmla="*/ 0 w 520118"/>
              <a:gd name="connsiteY13" fmla="*/ 260059 h 520118"/>
              <a:gd name="connsiteX14" fmla="*/ 260059 w 520118"/>
              <a:gd name="connsiteY14" fmla="*/ 0 h 52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118" h="520118">
                <a:moveTo>
                  <a:pt x="260058" y="54528"/>
                </a:moveTo>
                <a:cubicBezTo>
                  <a:pt x="373569" y="54528"/>
                  <a:pt x="465588" y="146547"/>
                  <a:pt x="465588" y="260058"/>
                </a:cubicBezTo>
                <a:cubicBezTo>
                  <a:pt x="465588" y="373569"/>
                  <a:pt x="373569" y="465588"/>
                  <a:pt x="260058" y="465588"/>
                </a:cubicBezTo>
                <a:cubicBezTo>
                  <a:pt x="146547" y="465588"/>
                  <a:pt x="54528" y="373569"/>
                  <a:pt x="54528" y="260058"/>
                </a:cubicBezTo>
                <a:cubicBezTo>
                  <a:pt x="54528" y="146547"/>
                  <a:pt x="146547" y="54528"/>
                  <a:pt x="260058" y="54528"/>
                </a:cubicBezTo>
                <a:close/>
                <a:moveTo>
                  <a:pt x="260058" y="16504"/>
                </a:moveTo>
                <a:cubicBezTo>
                  <a:pt x="125546" y="16504"/>
                  <a:pt x="16503" y="125547"/>
                  <a:pt x="16503" y="260059"/>
                </a:cubicBezTo>
                <a:cubicBezTo>
                  <a:pt x="16503" y="394571"/>
                  <a:pt x="125546" y="503614"/>
                  <a:pt x="260058" y="503614"/>
                </a:cubicBezTo>
                <a:cubicBezTo>
                  <a:pt x="394570" y="503614"/>
                  <a:pt x="503613" y="394571"/>
                  <a:pt x="503613" y="260059"/>
                </a:cubicBezTo>
                <a:cubicBezTo>
                  <a:pt x="503613" y="125547"/>
                  <a:pt x="394570" y="16504"/>
                  <a:pt x="260058" y="16504"/>
                </a:cubicBezTo>
                <a:close/>
                <a:moveTo>
                  <a:pt x="260059" y="0"/>
                </a:moveTo>
                <a:cubicBezTo>
                  <a:pt x="403686" y="0"/>
                  <a:pt x="520118" y="116432"/>
                  <a:pt x="520118" y="260059"/>
                </a:cubicBezTo>
                <a:cubicBezTo>
                  <a:pt x="520118" y="403686"/>
                  <a:pt x="403686" y="520118"/>
                  <a:pt x="260059" y="520118"/>
                </a:cubicBezTo>
                <a:cubicBezTo>
                  <a:pt x="116432" y="520118"/>
                  <a:pt x="0" y="403686"/>
                  <a:pt x="0" y="260059"/>
                </a:cubicBezTo>
                <a:cubicBezTo>
                  <a:pt x="0" y="116432"/>
                  <a:pt x="116432" y="0"/>
                  <a:pt x="260059" y="0"/>
                </a:cubicBezTo>
                <a:close/>
              </a:path>
            </a:pathLst>
          </a:cu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2" charset="-122"/>
                <a:cs typeface="+mn-ea"/>
              </a:rPr>
              <a:t>1</a:t>
            </a: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2" charset="-122"/>
              <a:cs typeface="+mn-ea"/>
            </a:endParaRPr>
          </a:p>
        </p:txBody>
      </p:sp>
      <p:sp>
        <p:nvSpPr>
          <p:cNvPr id="15" name="MH_Other_4"/>
          <p:cNvSpPr/>
          <p:nvPr>
            <p:custDataLst>
              <p:tags r:id="rId2"/>
            </p:custDataLst>
          </p:nvPr>
        </p:nvSpPr>
        <p:spPr>
          <a:xfrm>
            <a:off x="1740535" y="4338320"/>
            <a:ext cx="519113" cy="519113"/>
          </a:xfrm>
          <a:custGeom>
            <a:avLst/>
            <a:gdLst>
              <a:gd name="connsiteX0" fmla="*/ 260058 w 520118"/>
              <a:gd name="connsiteY0" fmla="*/ 54528 h 520118"/>
              <a:gd name="connsiteX1" fmla="*/ 465588 w 520118"/>
              <a:gd name="connsiteY1" fmla="*/ 260058 h 520118"/>
              <a:gd name="connsiteX2" fmla="*/ 260058 w 520118"/>
              <a:gd name="connsiteY2" fmla="*/ 465588 h 520118"/>
              <a:gd name="connsiteX3" fmla="*/ 54528 w 520118"/>
              <a:gd name="connsiteY3" fmla="*/ 260058 h 520118"/>
              <a:gd name="connsiteX4" fmla="*/ 260058 w 520118"/>
              <a:gd name="connsiteY4" fmla="*/ 54528 h 520118"/>
              <a:gd name="connsiteX5" fmla="*/ 260058 w 520118"/>
              <a:gd name="connsiteY5" fmla="*/ 16504 h 520118"/>
              <a:gd name="connsiteX6" fmla="*/ 16503 w 520118"/>
              <a:gd name="connsiteY6" fmla="*/ 260059 h 520118"/>
              <a:gd name="connsiteX7" fmla="*/ 260058 w 520118"/>
              <a:gd name="connsiteY7" fmla="*/ 503614 h 520118"/>
              <a:gd name="connsiteX8" fmla="*/ 503613 w 520118"/>
              <a:gd name="connsiteY8" fmla="*/ 260059 h 520118"/>
              <a:gd name="connsiteX9" fmla="*/ 260058 w 520118"/>
              <a:gd name="connsiteY9" fmla="*/ 16504 h 520118"/>
              <a:gd name="connsiteX10" fmla="*/ 260059 w 520118"/>
              <a:gd name="connsiteY10" fmla="*/ 0 h 520118"/>
              <a:gd name="connsiteX11" fmla="*/ 520118 w 520118"/>
              <a:gd name="connsiteY11" fmla="*/ 260059 h 520118"/>
              <a:gd name="connsiteX12" fmla="*/ 260059 w 520118"/>
              <a:gd name="connsiteY12" fmla="*/ 520118 h 520118"/>
              <a:gd name="connsiteX13" fmla="*/ 0 w 520118"/>
              <a:gd name="connsiteY13" fmla="*/ 260059 h 520118"/>
              <a:gd name="connsiteX14" fmla="*/ 260059 w 520118"/>
              <a:gd name="connsiteY14" fmla="*/ 0 h 52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118" h="520118">
                <a:moveTo>
                  <a:pt x="260058" y="54528"/>
                </a:moveTo>
                <a:cubicBezTo>
                  <a:pt x="373569" y="54528"/>
                  <a:pt x="465588" y="146547"/>
                  <a:pt x="465588" y="260058"/>
                </a:cubicBezTo>
                <a:cubicBezTo>
                  <a:pt x="465588" y="373569"/>
                  <a:pt x="373569" y="465588"/>
                  <a:pt x="260058" y="465588"/>
                </a:cubicBezTo>
                <a:cubicBezTo>
                  <a:pt x="146547" y="465588"/>
                  <a:pt x="54528" y="373569"/>
                  <a:pt x="54528" y="260058"/>
                </a:cubicBezTo>
                <a:cubicBezTo>
                  <a:pt x="54528" y="146547"/>
                  <a:pt x="146547" y="54528"/>
                  <a:pt x="260058" y="54528"/>
                </a:cubicBezTo>
                <a:close/>
                <a:moveTo>
                  <a:pt x="260058" y="16504"/>
                </a:moveTo>
                <a:cubicBezTo>
                  <a:pt x="125546" y="16504"/>
                  <a:pt x="16503" y="125547"/>
                  <a:pt x="16503" y="260059"/>
                </a:cubicBezTo>
                <a:cubicBezTo>
                  <a:pt x="16503" y="394571"/>
                  <a:pt x="125546" y="503614"/>
                  <a:pt x="260058" y="503614"/>
                </a:cubicBezTo>
                <a:cubicBezTo>
                  <a:pt x="394570" y="503614"/>
                  <a:pt x="503613" y="394571"/>
                  <a:pt x="503613" y="260059"/>
                </a:cubicBezTo>
                <a:cubicBezTo>
                  <a:pt x="503613" y="125547"/>
                  <a:pt x="394570" y="16504"/>
                  <a:pt x="260058" y="16504"/>
                </a:cubicBezTo>
                <a:close/>
                <a:moveTo>
                  <a:pt x="260059" y="0"/>
                </a:moveTo>
                <a:cubicBezTo>
                  <a:pt x="403686" y="0"/>
                  <a:pt x="520118" y="116432"/>
                  <a:pt x="520118" y="260059"/>
                </a:cubicBezTo>
                <a:cubicBezTo>
                  <a:pt x="520118" y="403686"/>
                  <a:pt x="403686" y="520118"/>
                  <a:pt x="260059" y="520118"/>
                </a:cubicBezTo>
                <a:cubicBezTo>
                  <a:pt x="116432" y="520118"/>
                  <a:pt x="0" y="403686"/>
                  <a:pt x="0" y="260059"/>
                </a:cubicBezTo>
                <a:cubicBezTo>
                  <a:pt x="0" y="116432"/>
                  <a:pt x="116432" y="0"/>
                  <a:pt x="260059" y="0"/>
                </a:cubicBezTo>
                <a:close/>
              </a:path>
            </a:pathLst>
          </a:cu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2" charset="-122"/>
                <a:cs typeface="+mn-ea"/>
              </a:rPr>
              <a:t>2</a:t>
            </a: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2" charset="-122"/>
              <a:cs typeface="+mn-ea"/>
            </a:endParaRPr>
          </a:p>
        </p:txBody>
      </p:sp>
      <p:sp>
        <p:nvSpPr>
          <p:cNvPr id="16" name="MH_Other_4"/>
          <p:cNvSpPr/>
          <p:nvPr>
            <p:custDataLst>
              <p:tags r:id="rId3"/>
            </p:custDataLst>
          </p:nvPr>
        </p:nvSpPr>
        <p:spPr>
          <a:xfrm>
            <a:off x="1740535" y="5335270"/>
            <a:ext cx="519113" cy="519113"/>
          </a:xfrm>
          <a:custGeom>
            <a:avLst/>
            <a:gdLst>
              <a:gd name="connsiteX0" fmla="*/ 260058 w 520118"/>
              <a:gd name="connsiteY0" fmla="*/ 54528 h 520118"/>
              <a:gd name="connsiteX1" fmla="*/ 465588 w 520118"/>
              <a:gd name="connsiteY1" fmla="*/ 260058 h 520118"/>
              <a:gd name="connsiteX2" fmla="*/ 260058 w 520118"/>
              <a:gd name="connsiteY2" fmla="*/ 465588 h 520118"/>
              <a:gd name="connsiteX3" fmla="*/ 54528 w 520118"/>
              <a:gd name="connsiteY3" fmla="*/ 260058 h 520118"/>
              <a:gd name="connsiteX4" fmla="*/ 260058 w 520118"/>
              <a:gd name="connsiteY4" fmla="*/ 54528 h 520118"/>
              <a:gd name="connsiteX5" fmla="*/ 260058 w 520118"/>
              <a:gd name="connsiteY5" fmla="*/ 16504 h 520118"/>
              <a:gd name="connsiteX6" fmla="*/ 16503 w 520118"/>
              <a:gd name="connsiteY6" fmla="*/ 260059 h 520118"/>
              <a:gd name="connsiteX7" fmla="*/ 260058 w 520118"/>
              <a:gd name="connsiteY7" fmla="*/ 503614 h 520118"/>
              <a:gd name="connsiteX8" fmla="*/ 503613 w 520118"/>
              <a:gd name="connsiteY8" fmla="*/ 260059 h 520118"/>
              <a:gd name="connsiteX9" fmla="*/ 260058 w 520118"/>
              <a:gd name="connsiteY9" fmla="*/ 16504 h 520118"/>
              <a:gd name="connsiteX10" fmla="*/ 260059 w 520118"/>
              <a:gd name="connsiteY10" fmla="*/ 0 h 520118"/>
              <a:gd name="connsiteX11" fmla="*/ 520118 w 520118"/>
              <a:gd name="connsiteY11" fmla="*/ 260059 h 520118"/>
              <a:gd name="connsiteX12" fmla="*/ 260059 w 520118"/>
              <a:gd name="connsiteY12" fmla="*/ 520118 h 520118"/>
              <a:gd name="connsiteX13" fmla="*/ 0 w 520118"/>
              <a:gd name="connsiteY13" fmla="*/ 260059 h 520118"/>
              <a:gd name="connsiteX14" fmla="*/ 260059 w 520118"/>
              <a:gd name="connsiteY14" fmla="*/ 0 h 52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118" h="520118">
                <a:moveTo>
                  <a:pt x="260058" y="54528"/>
                </a:moveTo>
                <a:cubicBezTo>
                  <a:pt x="373569" y="54528"/>
                  <a:pt x="465588" y="146547"/>
                  <a:pt x="465588" y="260058"/>
                </a:cubicBezTo>
                <a:cubicBezTo>
                  <a:pt x="465588" y="373569"/>
                  <a:pt x="373569" y="465588"/>
                  <a:pt x="260058" y="465588"/>
                </a:cubicBezTo>
                <a:cubicBezTo>
                  <a:pt x="146547" y="465588"/>
                  <a:pt x="54528" y="373569"/>
                  <a:pt x="54528" y="260058"/>
                </a:cubicBezTo>
                <a:cubicBezTo>
                  <a:pt x="54528" y="146547"/>
                  <a:pt x="146547" y="54528"/>
                  <a:pt x="260058" y="54528"/>
                </a:cubicBezTo>
                <a:close/>
                <a:moveTo>
                  <a:pt x="260058" y="16504"/>
                </a:moveTo>
                <a:cubicBezTo>
                  <a:pt x="125546" y="16504"/>
                  <a:pt x="16503" y="125547"/>
                  <a:pt x="16503" y="260059"/>
                </a:cubicBezTo>
                <a:cubicBezTo>
                  <a:pt x="16503" y="394571"/>
                  <a:pt x="125546" y="503614"/>
                  <a:pt x="260058" y="503614"/>
                </a:cubicBezTo>
                <a:cubicBezTo>
                  <a:pt x="394570" y="503614"/>
                  <a:pt x="503613" y="394571"/>
                  <a:pt x="503613" y="260059"/>
                </a:cubicBezTo>
                <a:cubicBezTo>
                  <a:pt x="503613" y="125547"/>
                  <a:pt x="394570" y="16504"/>
                  <a:pt x="260058" y="16504"/>
                </a:cubicBezTo>
                <a:close/>
                <a:moveTo>
                  <a:pt x="260059" y="0"/>
                </a:moveTo>
                <a:cubicBezTo>
                  <a:pt x="403686" y="0"/>
                  <a:pt x="520118" y="116432"/>
                  <a:pt x="520118" y="260059"/>
                </a:cubicBezTo>
                <a:cubicBezTo>
                  <a:pt x="520118" y="403686"/>
                  <a:pt x="403686" y="520118"/>
                  <a:pt x="260059" y="520118"/>
                </a:cubicBezTo>
                <a:cubicBezTo>
                  <a:pt x="116432" y="520118"/>
                  <a:pt x="0" y="403686"/>
                  <a:pt x="0" y="260059"/>
                </a:cubicBezTo>
                <a:cubicBezTo>
                  <a:pt x="0" y="116432"/>
                  <a:pt x="116432" y="0"/>
                  <a:pt x="260059" y="0"/>
                </a:cubicBezTo>
                <a:close/>
              </a:path>
            </a:pathLst>
          </a:cu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2" charset="-122"/>
                <a:cs typeface="+mn-ea"/>
              </a:rPr>
              <a:t>3</a:t>
            </a: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黑体" panose="02010609060101010101" pitchFamily="2" charset="-122"/>
              <a:cs typeface="+mn-ea"/>
            </a:endParaRPr>
          </a:p>
        </p:txBody>
      </p:sp>
      <p:sp>
        <p:nvSpPr>
          <p:cNvPr id="18" name="矩形 17"/>
          <p:cNvSpPr/>
          <p:nvPr/>
        </p:nvSpPr>
        <p:spPr>
          <a:xfrm>
            <a:off x="900748" y="3231833"/>
            <a:ext cx="554038" cy="2979738"/>
          </a:xfrm>
          <a:prstGeom prst="rect">
            <a:avLst/>
          </a:prstGeom>
        </p:spPr>
        <p:txBody>
          <a:bodyPr vert="eaVert">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30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传统发展观的局限</a:t>
            </a:r>
            <a:endParaRPr kumimoji="0" lang="zh-CN" altLang="en-US" sz="2400" b="1" i="0" u="none" strike="noStrike" kern="1200" cap="none" spc="30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endParaRPr>
          </a:p>
        </p:txBody>
      </p:sp>
      <p:sp>
        <p:nvSpPr>
          <p:cNvPr id="19" name="矩形 18"/>
          <p:cNvSpPr/>
          <p:nvPr/>
        </p:nvSpPr>
        <p:spPr>
          <a:xfrm>
            <a:off x="2354898" y="4366895"/>
            <a:ext cx="5610225" cy="461963"/>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重视经济发展，忽视社会全面进步</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20" name="矩形 19"/>
          <p:cNvSpPr/>
          <p:nvPr/>
        </p:nvSpPr>
        <p:spPr>
          <a:xfrm>
            <a:off x="2354898" y="5219383"/>
            <a:ext cx="5610225" cy="831850"/>
          </a:xfrm>
          <a:prstGeom prst="rect">
            <a:avLst/>
          </a:prstGeom>
        </p:spPr>
        <p:txBody>
          <a:bodyPr>
            <a:spAutoFit/>
          </a:bodyPr>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重视国内生产总值的增长，忽视人文、资源、环境指标</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2531" name="组合 3"/>
          <p:cNvGrpSpPr/>
          <p:nvPr/>
        </p:nvGrpSpPr>
        <p:grpSpPr>
          <a:xfrm>
            <a:off x="1266825" y="1546225"/>
            <a:ext cx="6610350" cy="511175"/>
            <a:chOff x="1902057" y="1546383"/>
            <a:chExt cx="6608897" cy="510885"/>
          </a:xfrm>
        </p:grpSpPr>
        <p:sp>
          <p:nvSpPr>
            <p:cNvPr id="5" name="矩形 4"/>
            <p:cNvSpPr/>
            <p:nvPr/>
          </p:nvSpPr>
          <p:spPr>
            <a:xfrm>
              <a:off x="2514697" y="1546383"/>
              <a:ext cx="5996257" cy="461701"/>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第二阶段：</a:t>
              </a: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发展</a:t>
              </a:r>
              <a:r>
                <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经济增长</a:t>
              </a:r>
              <a:r>
                <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结构优化</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22535" name="组合 6"/>
            <p:cNvGrpSpPr/>
            <p:nvPr/>
          </p:nvGrpSpPr>
          <p:grpSpPr>
            <a:xfrm>
              <a:off x="1902057" y="1585912"/>
              <a:ext cx="6163420" cy="471356"/>
              <a:chOff x="7669811" y="3135862"/>
              <a:chExt cx="6163420" cy="471356"/>
            </a:xfrm>
          </p:grpSpPr>
          <p:sp>
            <p:nvSpPr>
              <p:cNvPr id="9" name="燕尾形 15"/>
              <p:cNvSpPr/>
              <p:nvPr/>
            </p:nvSpPr>
            <p:spPr>
              <a:xfrm rot="5400000">
                <a:off x="7784946" y="3020864"/>
                <a:ext cx="382370" cy="612640"/>
              </a:xfrm>
              <a:prstGeom prst="chevron">
                <a:avLst/>
              </a:prstGeom>
              <a:solidFill>
                <a:srgbClr val="D52B09"/>
              </a:solidFill>
              <a:ln>
                <a:noFill/>
              </a:ln>
            </p:spPr>
            <p:style>
              <a:lnRef idx="2">
                <a:srgbClr val="4472C4">
                  <a:shade val="50000"/>
                </a:srgbClr>
              </a:lnRef>
              <a:fillRef idx="1">
                <a:srgbClr val="4472C4"/>
              </a:fillRef>
              <a:effectRef idx="0">
                <a:srgbClr val="4472C4"/>
              </a:effectRef>
              <a:fontRef idx="minor">
                <a:sysClr val="window" lastClr="FFFFFF"/>
              </a:fontRef>
            </p:style>
            <p:txBody>
              <a:bodyPr lIns="68562" tIns="34281" rIns="68562" bIns="34281"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endParaRPr>
              </a:p>
            </p:txBody>
          </p:sp>
          <p:cxnSp>
            <p:nvCxnSpPr>
              <p:cNvPr id="10" name="直接连接符 9"/>
              <p:cNvCxnSpPr/>
              <p:nvPr/>
            </p:nvCxnSpPr>
            <p:spPr>
              <a:xfrm>
                <a:off x="7974544" y="3607218"/>
                <a:ext cx="5858175" cy="0"/>
              </a:xfrm>
              <a:prstGeom prst="line">
                <a:avLst/>
              </a:prstGeom>
              <a:ln>
                <a:solidFill>
                  <a:sysClr val="window" lastClr="FFFFFF">
                    <a:lumMod val="50000"/>
                  </a:sysClr>
                </a:solidFill>
                <a:prstDash val="sysDash"/>
                <a:headEnd type="oval" w="med" len="med"/>
                <a:tailEnd type="oval" w="med" len="med"/>
              </a:ln>
            </p:spPr>
            <p:style>
              <a:lnRef idx="1">
                <a:srgbClr val="4472C4"/>
              </a:lnRef>
              <a:fillRef idx="0">
                <a:srgbClr val="4472C4"/>
              </a:fillRef>
              <a:effectRef idx="0">
                <a:srgbClr val="4472C4"/>
              </a:effectRef>
              <a:fontRef idx="minor">
                <a:sysClr val="windowText" lastClr="000000"/>
              </a:fontRef>
            </p:style>
          </p:cxnSp>
        </p:grpSp>
      </p:grpSp>
      <p:pic>
        <p:nvPicPr>
          <p:cNvPr id="22537" name="Picture 9" descr="https://timgsa.baidu.com/timg?image&amp;quality=80&amp;size=b9999_10000&amp;sec=1525343955921&amp;di=f78f9cafd7dd89d74a55f481968841a1&amp;imgtype=0&amp;src=http%3A%2F%2Fimg65.hbzhan.com%2F9%2F20150928%2F63579027761510713591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4365" y="3168302"/>
            <a:ext cx="3237035" cy="196164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539" name="Picture 11" descr="https://timgsa.baidu.com/timg?image&amp;quality=80&amp;size=b9999_10000&amp;sec=1525343986704&amp;di=7594b633a2471a2fec164f19df471dfe&amp;imgtype=0&amp;src=http%3A%2F%2Fwww.urbanchinainitiative.org%2Fzh%2Fupload%2Fcontents%2F2014%2F06%2F539d9f6e376b7.jpg"/>
          <p:cNvPicPr>
            <a:picLocks noChangeAspect="1" noChangeArrowheads="1"/>
          </p:cNvPicPr>
          <p:nvPr/>
        </p:nvPicPr>
        <p:blipFill rotWithShape="1">
          <a:blip r:embed="rId2">
            <a:extLst>
              <a:ext uri="{28A0092B-C50C-407E-A947-70E740481C1C}">
                <a14:useLocalDpi xmlns:a14="http://schemas.microsoft.com/office/drawing/2010/main" val="0"/>
              </a:ext>
            </a:extLst>
          </a:blip>
          <a:srcRect r="30044"/>
          <a:stretch>
            <a:fillRect/>
          </a:stretch>
        </p:blipFill>
        <p:spPr bwMode="auto">
          <a:xfrm>
            <a:off x="4466188" y="3168302"/>
            <a:ext cx="3728244" cy="196163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852488" y="2554288"/>
            <a:ext cx="4716463" cy="3416300"/>
          </a:xfrm>
          <a:prstGeom prst="rect">
            <a:avLst/>
          </a:prstGeom>
        </p:spPr>
        <p:txBody>
          <a:bodyPr>
            <a:spAutoFit/>
          </a:bodyPr>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英国学者杜德利</a:t>
            </a:r>
            <a:r>
              <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西尔斯在</a:t>
            </a:r>
            <a:r>
              <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发展的含义</a:t>
            </a:r>
            <a:r>
              <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一文中指出：“增长”和“发展”是两个不同的概念，“增长”仅仅是物质的扩大。“增长”本身是不够的，事实上也许对社会有害；一个国家除非在经济增长之外，在不平等、失业和贫困方面趋于减少，否则不可能享有“发展”。</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23556" name="组合 3"/>
          <p:cNvGrpSpPr/>
          <p:nvPr/>
        </p:nvGrpSpPr>
        <p:grpSpPr>
          <a:xfrm>
            <a:off x="1266825" y="1546225"/>
            <a:ext cx="6610350" cy="511175"/>
            <a:chOff x="1902057" y="1546383"/>
            <a:chExt cx="6608897" cy="510885"/>
          </a:xfrm>
        </p:grpSpPr>
        <p:sp>
          <p:nvSpPr>
            <p:cNvPr id="5" name="矩形 4"/>
            <p:cNvSpPr/>
            <p:nvPr/>
          </p:nvSpPr>
          <p:spPr>
            <a:xfrm>
              <a:off x="2514697" y="1546383"/>
              <a:ext cx="5996257" cy="461701"/>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第三阶段：</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发展</a:t>
              </a: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经济增长</a:t>
              </a: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社会进步</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23559" name="组合 6"/>
            <p:cNvGrpSpPr/>
            <p:nvPr/>
          </p:nvGrpSpPr>
          <p:grpSpPr>
            <a:xfrm>
              <a:off x="1902057" y="1585912"/>
              <a:ext cx="6163420" cy="471356"/>
              <a:chOff x="7669811" y="3135862"/>
              <a:chExt cx="6163420" cy="471356"/>
            </a:xfrm>
          </p:grpSpPr>
          <p:sp>
            <p:nvSpPr>
              <p:cNvPr id="9" name="燕尾形 15"/>
              <p:cNvSpPr/>
              <p:nvPr/>
            </p:nvSpPr>
            <p:spPr>
              <a:xfrm rot="5400000">
                <a:off x="7784946" y="3020864"/>
                <a:ext cx="382370" cy="612640"/>
              </a:xfrm>
              <a:prstGeom prst="chevron">
                <a:avLst/>
              </a:prstGeom>
              <a:solidFill>
                <a:srgbClr val="D52B09"/>
              </a:solidFill>
              <a:ln>
                <a:noFill/>
              </a:ln>
            </p:spPr>
            <p:style>
              <a:lnRef idx="2">
                <a:srgbClr val="4472C4">
                  <a:shade val="50000"/>
                </a:srgbClr>
              </a:lnRef>
              <a:fillRef idx="1">
                <a:srgbClr val="4472C4"/>
              </a:fillRef>
              <a:effectRef idx="0">
                <a:srgbClr val="4472C4"/>
              </a:effectRef>
              <a:fontRef idx="minor">
                <a:sysClr val="window" lastClr="FFFFFF"/>
              </a:fontRef>
            </p:style>
            <p:txBody>
              <a:bodyPr lIns="68562" tIns="34281" rIns="68562" bIns="34281"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endParaRPr>
              </a:p>
            </p:txBody>
          </p:sp>
          <p:cxnSp>
            <p:nvCxnSpPr>
              <p:cNvPr id="10" name="直接连接符 9"/>
              <p:cNvCxnSpPr/>
              <p:nvPr/>
            </p:nvCxnSpPr>
            <p:spPr>
              <a:xfrm>
                <a:off x="7974544" y="3607218"/>
                <a:ext cx="5858175" cy="0"/>
              </a:xfrm>
              <a:prstGeom prst="line">
                <a:avLst/>
              </a:prstGeom>
              <a:ln>
                <a:solidFill>
                  <a:sysClr val="window" lastClr="FFFFFF">
                    <a:lumMod val="50000"/>
                  </a:sysClr>
                </a:solidFill>
                <a:prstDash val="sysDash"/>
                <a:headEnd type="oval" w="med" len="med"/>
                <a:tailEnd type="oval" w="med" len="med"/>
              </a:ln>
            </p:spPr>
            <p:style>
              <a:lnRef idx="1">
                <a:srgbClr val="4472C4"/>
              </a:lnRef>
              <a:fillRef idx="0">
                <a:srgbClr val="4472C4"/>
              </a:fillRef>
              <a:effectRef idx="0">
                <a:srgbClr val="4472C4"/>
              </a:effectRef>
              <a:fontRef idx="minor">
                <a:sysClr val="windowText" lastClr="000000"/>
              </a:fontRef>
            </p:style>
          </p:cxnSp>
        </p:grpSp>
      </p:grpSp>
      <p:pic>
        <p:nvPicPr>
          <p:cNvPr id="3074" name="Picture 2" descr="https://timgsa.baidu.com/timg?image&amp;quality=80&amp;size=b9999_10000&amp;sec=1525356412107&amp;di=3bcca80c3c5cb719d5ba93838768f343&amp;imgtype=0&amp;src=http%3A%2F%2Fscimg.jb51.net%2Fallimg%2F151210%2F10-151210213255X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2988" y="3173413"/>
            <a:ext cx="2259013" cy="2138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1047527" y="2801031"/>
            <a:ext cx="7263527" cy="461665"/>
          </a:xfrm>
          <a:prstGeom prst="rect">
            <a:avLst/>
          </a:prstGeom>
        </p:spPr>
        <p:txBody>
          <a:bodyPr wrap="none">
            <a:spAutoFit/>
          </a:bodyP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w="6600">
                  <a:solidFill>
                    <a:srgbClr val="ED7D31">
                      <a:lumMod val="75000"/>
                    </a:srgbClr>
                  </a:solidFill>
                  <a:prstDash val="solid"/>
                </a:ln>
                <a:solidFill>
                  <a:srgbClr val="FFFFFF"/>
                </a:solidFill>
                <a:effectLst>
                  <a:outerShdw dist="38100" dir="2700000" algn="tl" rotWithShape="0">
                    <a:srgbClr val="ED7D31"/>
                  </a:outerShdw>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克服困难和战胜风险需要正确认识和回答以下问题：</a:t>
            </a:r>
            <a:endParaRPr kumimoji="0" lang="en-US" altLang="zh-CN" sz="2400" b="1" i="0" u="none" strike="noStrike" kern="1200" cap="none" spc="0" normalizeH="0" baseline="0" noProof="0" dirty="0">
              <a:ln w="6600">
                <a:solidFill>
                  <a:srgbClr val="ED7D31">
                    <a:lumMod val="75000"/>
                  </a:srgbClr>
                </a:solidFill>
                <a:prstDash val="solid"/>
              </a:ln>
              <a:solidFill>
                <a:srgbClr val="FFFFFF"/>
              </a:solidFill>
              <a:effectLst>
                <a:outerShdw dist="38100" dir="2700000" algn="tl" rotWithShape="0">
                  <a:srgbClr val="ED7D31"/>
                </a:outerShdw>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24580" name="组合 5"/>
          <p:cNvGrpSpPr/>
          <p:nvPr/>
        </p:nvGrpSpPr>
        <p:grpSpPr>
          <a:xfrm>
            <a:off x="504825" y="1531938"/>
            <a:ext cx="8415338" cy="511175"/>
            <a:chOff x="1902057" y="1546383"/>
            <a:chExt cx="8415710" cy="510885"/>
          </a:xfrm>
        </p:grpSpPr>
        <p:sp>
          <p:nvSpPr>
            <p:cNvPr id="7" name="矩形 6"/>
            <p:cNvSpPr/>
            <p:nvPr/>
          </p:nvSpPr>
          <p:spPr>
            <a:xfrm>
              <a:off x="2514859" y="1546383"/>
              <a:ext cx="7802908" cy="461700"/>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第四阶段：</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发展</a:t>
              </a: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经济增长</a:t>
              </a: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社会进步</a:t>
              </a: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人的全面发展</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24584" name="组合 7"/>
            <p:cNvGrpSpPr/>
            <p:nvPr/>
          </p:nvGrpSpPr>
          <p:grpSpPr>
            <a:xfrm>
              <a:off x="1902057" y="1585912"/>
              <a:ext cx="7864848" cy="471356"/>
              <a:chOff x="7669811" y="3135862"/>
              <a:chExt cx="7864848" cy="471356"/>
            </a:xfrm>
          </p:grpSpPr>
          <p:sp>
            <p:nvSpPr>
              <p:cNvPr id="9" name="燕尾形 15"/>
              <p:cNvSpPr/>
              <p:nvPr/>
            </p:nvSpPr>
            <p:spPr>
              <a:xfrm rot="5400000">
                <a:off x="7785028" y="3020782"/>
                <a:ext cx="382371" cy="612802"/>
              </a:xfrm>
              <a:prstGeom prst="chevron">
                <a:avLst/>
              </a:prstGeom>
              <a:solidFill>
                <a:srgbClr val="D52B09"/>
              </a:solidFill>
              <a:ln>
                <a:noFill/>
              </a:ln>
            </p:spPr>
            <p:style>
              <a:lnRef idx="2">
                <a:srgbClr val="4472C4">
                  <a:shade val="50000"/>
                </a:srgbClr>
              </a:lnRef>
              <a:fillRef idx="1">
                <a:srgbClr val="4472C4"/>
              </a:fillRef>
              <a:effectRef idx="0">
                <a:srgbClr val="4472C4"/>
              </a:effectRef>
              <a:fontRef idx="minor">
                <a:sysClr val="window" lastClr="FFFFFF"/>
              </a:fontRef>
            </p:style>
            <p:txBody>
              <a:bodyPr lIns="68562" tIns="34281" rIns="68562" bIns="34281"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endParaRPr>
              </a:p>
            </p:txBody>
          </p:sp>
          <p:cxnSp>
            <p:nvCxnSpPr>
              <p:cNvPr id="10" name="直接连接符 9"/>
              <p:cNvCxnSpPr/>
              <p:nvPr/>
            </p:nvCxnSpPr>
            <p:spPr>
              <a:xfrm>
                <a:off x="7974624" y="3607218"/>
                <a:ext cx="7560010" cy="0"/>
              </a:xfrm>
              <a:prstGeom prst="line">
                <a:avLst/>
              </a:prstGeom>
              <a:ln>
                <a:solidFill>
                  <a:sysClr val="window" lastClr="FFFFFF">
                    <a:lumMod val="50000"/>
                  </a:sysClr>
                </a:solidFill>
                <a:prstDash val="sysDash"/>
                <a:headEnd type="oval" w="med" len="med"/>
                <a:tailEnd type="oval" w="med" len="med"/>
              </a:ln>
            </p:spPr>
            <p:style>
              <a:lnRef idx="1">
                <a:srgbClr val="4472C4"/>
              </a:lnRef>
              <a:fillRef idx="0">
                <a:srgbClr val="4472C4"/>
              </a:fillRef>
              <a:effectRef idx="0">
                <a:srgbClr val="4472C4"/>
              </a:effectRef>
              <a:fontRef idx="minor">
                <a:sysClr val="windowText" lastClr="000000"/>
              </a:fontRef>
            </p:style>
          </p:cxnSp>
        </p:grpSp>
      </p:grpSp>
      <p:sp>
        <p:nvSpPr>
          <p:cNvPr id="11" name="矩形 10"/>
          <p:cNvSpPr/>
          <p:nvPr/>
        </p:nvSpPr>
        <p:spPr>
          <a:xfrm>
            <a:off x="3272790" y="4004945"/>
            <a:ext cx="2425700" cy="1506855"/>
          </a:xfrm>
          <a:prstGeom prst="rect">
            <a:avLst/>
          </a:prstGeom>
        </p:spPr>
        <p:txBody>
          <a:bodyPr wrap="square">
            <a:spAutoFit/>
          </a:bodyPr>
          <a:p>
            <a:pPr marL="0" marR="0" lvl="0" indent="0" algn="ctr"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怎样发展？</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ctr"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为谁发展？</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ctr"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靠谁发展？</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2" name="箭头: 下 11"/>
          <p:cNvSpPr/>
          <p:nvPr/>
        </p:nvSpPr>
        <p:spPr>
          <a:xfrm>
            <a:off x="4197350" y="3429000"/>
            <a:ext cx="374650" cy="461963"/>
          </a:xfrm>
          <a:prstGeom prst="downArrow">
            <a:avLst/>
          </a:prstGeom>
          <a:gradFill>
            <a:gsLst>
              <a:gs pos="0">
                <a:srgbClr val="FE4444"/>
              </a:gs>
              <a:gs pos="100000">
                <a:srgbClr val="832B2B"/>
              </a:gs>
            </a:gsLst>
            <a:lin ang="5400000" scaled="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431290"/>
            <a:ext cx="3074670" cy="534670"/>
          </a:xfrm>
          <a:gradFill>
            <a:gsLst>
              <a:gs pos="0">
                <a:srgbClr val="FBFB11"/>
              </a:gs>
              <a:gs pos="100000">
                <a:srgbClr val="838309"/>
              </a:gs>
            </a:gsLst>
            <a:lin ang="5400000" scaled="0"/>
          </a:gradFill>
        </p:spPr>
        <p:txBody>
          <a:bodyPr/>
          <a:p>
            <a:r>
              <a:rPr lang="zh-CN" altLang="en-US" sz="2400">
                <a:solidFill>
                  <a:schemeClr val="accent2">
                    <a:lumMod val="75000"/>
                  </a:schemeClr>
                </a:solidFill>
              </a:rPr>
              <a:t>可持续发展观形成</a:t>
            </a:r>
            <a:endParaRPr lang="zh-CN" altLang="en-US" sz="2400">
              <a:solidFill>
                <a:schemeClr val="accent2">
                  <a:lumMod val="75000"/>
                </a:schemeClr>
              </a:solidFill>
            </a:endParaRPr>
          </a:p>
        </p:txBody>
      </p:sp>
      <p:sp>
        <p:nvSpPr>
          <p:cNvPr id="3" name="内容占位符 2"/>
          <p:cNvSpPr>
            <a:spLocks noGrp="1"/>
          </p:cNvSpPr>
          <p:nvPr>
            <p:ph idx="1"/>
          </p:nvPr>
        </p:nvSpPr>
        <p:spPr>
          <a:xfrm>
            <a:off x="203835" y="1965960"/>
            <a:ext cx="8796655" cy="3924935"/>
          </a:xfrm>
        </p:spPr>
        <p:txBody>
          <a:bodyPr/>
          <a:p>
            <a:pPr>
              <a:lnSpc>
                <a:spcPct val="140000"/>
              </a:lnSpc>
            </a:pPr>
            <a:r>
              <a:rPr lang="zh-CN" altLang="en-US">
                <a:solidFill>
                  <a:schemeClr val="tx1"/>
                </a:solidFill>
                <a:sym typeface="+mn-ea"/>
              </a:rPr>
              <a:t>   </a:t>
            </a:r>
            <a:r>
              <a:rPr lang="zh-CN" altLang="en-US">
                <a:solidFill>
                  <a:srgbClr val="FF0000"/>
                </a:solidFill>
                <a:sym typeface="+mn-ea"/>
              </a:rPr>
              <a:t> 1968年成立“罗马俱乐部”，1972年发表《增长的极限》，提出“只有一个地球”的口号，确定每年6月5日为世界环境日。</a:t>
            </a:r>
            <a:endParaRPr lang="zh-CN" altLang="en-US" dirty="0">
              <a:solidFill>
                <a:srgbClr val="FF0000"/>
              </a:solidFill>
              <a:latin typeface="楷体" panose="02010609060101010101" charset="-122"/>
              <a:ea typeface="楷体" panose="02010609060101010101" charset="-122"/>
              <a:sym typeface="+mn-ea"/>
            </a:endParaRPr>
          </a:p>
          <a:p>
            <a:pPr>
              <a:lnSpc>
                <a:spcPct val="140000"/>
              </a:lnSpc>
            </a:pPr>
            <a:r>
              <a:rPr lang="zh-CN" altLang="en-US"/>
              <a:t> </a:t>
            </a:r>
            <a:r>
              <a:rPr lang="zh-CN" altLang="en-US">
                <a:solidFill>
                  <a:schemeClr val="accent2">
                    <a:lumMod val="75000"/>
                  </a:schemeClr>
                </a:solidFill>
              </a:rPr>
              <a:t>     1983年11月联合国成立环境与发展委员会(ＷECD) ，发表研究报告《我们的共同未来》，正式提出可持续发展概念 ，并对环境与发展问题全面论述。</a:t>
            </a:r>
            <a:endParaRPr lang="zh-CN" altLang="en-US"/>
          </a:p>
          <a:p>
            <a:pPr>
              <a:lnSpc>
                <a:spcPct val="140000"/>
              </a:lnSpc>
            </a:pPr>
            <a:r>
              <a:rPr lang="zh-CN" altLang="en-US"/>
              <a:t>     1992年2月联合国在里约热内卢通过了《21世纪议程》，阐明人类在环境保护与可持续发展之间应作出的选择和行动方案。</a:t>
            </a:r>
            <a:endParaRPr lang="zh-CN" altLang="en-US"/>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93190"/>
            <a:ext cx="8229600" cy="595630"/>
          </a:xfrm>
        </p:spPr>
        <p:txBody>
          <a:bodyPr/>
          <a:p>
            <a:r>
              <a:rPr lang="zh-CN" altLang="en-US" sz="2400">
                <a:solidFill>
                  <a:schemeClr val="accent2">
                    <a:lumMod val="75000"/>
                  </a:schemeClr>
                </a:solidFill>
              </a:rPr>
              <a:t>传统发展道路的弊病与反思</a:t>
            </a:r>
            <a:endParaRPr lang="zh-CN" altLang="en-US" sz="2400">
              <a:solidFill>
                <a:schemeClr val="accent2">
                  <a:lumMod val="75000"/>
                </a:schemeClr>
              </a:solidFill>
            </a:endParaRPr>
          </a:p>
        </p:txBody>
      </p:sp>
      <p:sp>
        <p:nvSpPr>
          <p:cNvPr id="3" name="内容占位符 2"/>
          <p:cNvSpPr>
            <a:spLocks noGrp="1"/>
          </p:cNvSpPr>
          <p:nvPr>
            <p:ph idx="1"/>
          </p:nvPr>
        </p:nvSpPr>
        <p:spPr>
          <a:xfrm>
            <a:off x="203835" y="2136140"/>
            <a:ext cx="5442585" cy="4342130"/>
          </a:xfrm>
        </p:spPr>
        <p:txBody>
          <a:bodyPr/>
          <a:p>
            <a:pPr>
              <a:lnSpc>
                <a:spcPct val="120000"/>
              </a:lnSpc>
            </a:pPr>
            <a:r>
              <a:rPr lang="en-US" altLang="zh-CN" b="1">
                <a:solidFill>
                  <a:schemeClr val="accent2">
                    <a:lumMod val="75000"/>
                  </a:schemeClr>
                </a:solidFill>
                <a:latin typeface="楷体" panose="02010609060101010101" charset="-122"/>
                <a:ea typeface="楷体" panose="02010609060101010101" charset="-122"/>
                <a:cs typeface="楷体" panose="02010609060101010101" charset="-122"/>
              </a:rPr>
              <a:t>    </a:t>
            </a:r>
            <a:r>
              <a:rPr lang="zh-CN" altLang="en-US">
                <a:solidFill>
                  <a:schemeClr val="tx1"/>
                </a:solidFill>
                <a:latin typeface="楷体" panose="02010609060101010101" charset="-122"/>
                <a:ea typeface="楷体" panose="02010609060101010101" charset="-122"/>
                <a:cs typeface="楷体" panose="02010609060101010101" charset="-122"/>
              </a:rPr>
              <a:t>人是什么？是万物之灵还是万物之愚？也许两者兼而有之。聪明的人类在有了汽车、飞机、电脑等省时的发明之后，并没有丝毫的轻松，还是忙忙碌碌，奔忙如田间的蚂蚁。科学为人类节省了那么多的时间，为什么会令今人活得还更忙，还更累？</a:t>
            </a:r>
            <a:endParaRPr lang="zh-CN" altLang="en-US">
              <a:latin typeface="楷体" panose="02010609060101010101" charset="-122"/>
              <a:ea typeface="楷体" panose="02010609060101010101" charset="-122"/>
              <a:cs typeface="楷体" panose="02010609060101010101" charset="-122"/>
            </a:endParaRPr>
          </a:p>
          <a:p>
            <a:pPr>
              <a:lnSpc>
                <a:spcPct val="120000"/>
              </a:lnSpc>
            </a:pPr>
            <a:r>
              <a:rPr lang="zh-CN" altLang="en-US">
                <a:latin typeface="楷体" panose="02010609060101010101" charset="-122"/>
                <a:ea typeface="楷体" panose="02010609060101010101" charset="-122"/>
                <a:cs typeface="楷体" panose="02010609060101010101" charset="-122"/>
              </a:rPr>
              <a:t>   纳吉布</a:t>
            </a:r>
            <a:r>
              <a:rPr lang="zh-CN" altLang="en-US">
                <a:latin typeface="宋体" panose="02010600030101010101" pitchFamily="2" charset="-122"/>
                <a:ea typeface="宋体" panose="02010600030101010101" pitchFamily="2" charset="-122"/>
                <a:cs typeface="楷体" panose="02010609060101010101" charset="-122"/>
              </a:rPr>
              <a:t>•</a:t>
            </a:r>
            <a:r>
              <a:rPr lang="zh-CN" altLang="en-US">
                <a:latin typeface="楷体" panose="02010609060101010101" charset="-122"/>
                <a:ea typeface="楷体" panose="02010609060101010101" charset="-122"/>
                <a:cs typeface="楷体" panose="02010609060101010101" charset="-122"/>
              </a:rPr>
              <a:t>马哈福兹（埃及） 1988 诺贝尔文学奖得主</a:t>
            </a:r>
            <a:endParaRPr lang="zh-CN" altLang="en-US">
              <a:latin typeface="楷体" panose="02010609060101010101" charset="-122"/>
              <a:ea typeface="楷体" panose="02010609060101010101" charset="-122"/>
              <a:cs typeface="楷体" panose="02010609060101010101" charset="-122"/>
            </a:endParaRPr>
          </a:p>
        </p:txBody>
      </p:sp>
      <p:pic>
        <p:nvPicPr>
          <p:cNvPr id="63490" name="图片 647171" descr="1357863">
            <a:hlinkClick r:id="rId1"/>
          </p:cNvPr>
          <p:cNvPicPr>
            <a:picLocks noChangeAspect="1"/>
          </p:cNvPicPr>
          <p:nvPr/>
        </p:nvPicPr>
        <p:blipFill>
          <a:blip r:embed="rId2"/>
          <a:stretch>
            <a:fillRect/>
          </a:stretch>
        </p:blipFill>
        <p:spPr>
          <a:xfrm>
            <a:off x="5872798" y="2136140"/>
            <a:ext cx="2560637" cy="3662363"/>
          </a:xfrm>
          <a:prstGeom prst="rect">
            <a:avLst/>
          </a:prstGeom>
          <a:noFill/>
          <a:ln w="9525">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圆角矩形 2"/>
          <p:cNvSpPr/>
          <p:nvPr/>
        </p:nvSpPr>
        <p:spPr>
          <a:xfrm>
            <a:off x="239395" y="1228725"/>
            <a:ext cx="3180080" cy="1767205"/>
          </a:xfrm>
          <a:prstGeom prst="roundRect">
            <a:avLst>
              <a:gd name="adj" fmla="val 23074"/>
            </a:avLst>
          </a:prstGeom>
          <a:solidFill>
            <a:srgbClr val="F2F2F2"/>
          </a:solidFill>
          <a:ln w="9525">
            <a:noFill/>
          </a:ln>
        </p:spPr>
        <p:txBody>
          <a:bodyPr anchor="ctr"/>
          <a:p>
            <a:pPr>
              <a:lnSpc>
                <a:spcPct val="115000"/>
              </a:lnSpc>
            </a:pPr>
            <a:r>
              <a:rPr lang="en-US" altLang="zh-CN" sz="3200" dirty="0">
                <a:solidFill>
                  <a:srgbClr val="B80000"/>
                </a:solidFill>
                <a:latin typeface="微软雅黑" panose="020B0503020204020204" charset="-122"/>
                <a:ea typeface="微软雅黑" panose="020B0503020204020204" charset="-122"/>
              </a:rPr>
              <a:t> </a:t>
            </a:r>
            <a:r>
              <a:rPr lang="zh-CN" altLang="en-US" sz="2000" b="1" dirty="0">
                <a:solidFill>
                  <a:srgbClr val="B80000"/>
                </a:solidFill>
                <a:latin typeface="楷体" panose="02010609060101010101" charset="-122"/>
                <a:ea typeface="楷体" panose="02010609060101010101" charset="-122"/>
              </a:rPr>
              <a:t>单纯追求经济增长的发展观使人类付出了代价，全世界的发展都遇到一系列严重问题。</a:t>
            </a:r>
            <a:endParaRPr lang="zh-CN" altLang="en-US" sz="2000" b="1" dirty="0">
              <a:solidFill>
                <a:srgbClr val="B80000"/>
              </a:solidFill>
              <a:latin typeface="楷体" panose="02010609060101010101" charset="-122"/>
              <a:ea typeface="楷体" panose="02010609060101010101" charset="-122"/>
            </a:endParaRPr>
          </a:p>
        </p:txBody>
      </p:sp>
      <p:sp>
        <p:nvSpPr>
          <p:cNvPr id="64514" name="圆角矩形 4"/>
          <p:cNvSpPr/>
          <p:nvPr/>
        </p:nvSpPr>
        <p:spPr>
          <a:xfrm>
            <a:off x="5378450" y="1195388"/>
            <a:ext cx="3225800" cy="2092325"/>
          </a:xfrm>
          <a:prstGeom prst="roundRect">
            <a:avLst>
              <a:gd name="adj" fmla="val 16181"/>
            </a:avLst>
          </a:prstGeom>
          <a:solidFill>
            <a:srgbClr val="FFEBF9"/>
          </a:solidFill>
          <a:ln w="9525">
            <a:noFill/>
          </a:ln>
        </p:spPr>
        <p:txBody>
          <a:bodyPr anchor="ctr"/>
          <a:p>
            <a:pPr>
              <a:lnSpc>
                <a:spcPct val="145000"/>
              </a:lnSpc>
            </a:pPr>
            <a:r>
              <a:rPr lang="en-US" altLang="zh-CN" sz="2000" b="1" dirty="0">
                <a:solidFill>
                  <a:srgbClr val="B80000"/>
                </a:solidFill>
                <a:latin typeface="楷体_GB2312" pitchFamily="49" charset="-122"/>
                <a:ea typeface="楷体_GB2312" pitchFamily="49" charset="-122"/>
              </a:rPr>
              <a:t>  </a:t>
            </a:r>
            <a:r>
              <a:rPr lang="en-US" altLang="zh-CN" sz="2000" b="1" dirty="0">
                <a:solidFill>
                  <a:srgbClr val="B80000"/>
                </a:solidFill>
                <a:latin typeface="楷体" panose="02010609060101010101" charset="-122"/>
                <a:ea typeface="楷体" panose="02010609060101010101" charset="-122"/>
              </a:rPr>
              <a:t> </a:t>
            </a:r>
            <a:r>
              <a:rPr lang="zh-CN" altLang="en-US" sz="2000" b="1" dirty="0">
                <a:solidFill>
                  <a:srgbClr val="B80000"/>
                </a:solidFill>
                <a:latin typeface="楷体" panose="02010609060101010101" charset="-122"/>
                <a:ea typeface="楷体" panose="02010609060101010101" charset="-122"/>
              </a:rPr>
              <a:t>我国要完成工业化和信息化的双重任务，面临着促进经济发展和节约资源、保护环境的双重压力。   </a:t>
            </a:r>
            <a:r>
              <a:rPr lang="zh-CN" altLang="en-US" sz="2000" b="1" dirty="0">
                <a:solidFill>
                  <a:srgbClr val="B80000"/>
                </a:solidFill>
                <a:latin typeface="楷体_GB2312" pitchFamily="49" charset="-122"/>
                <a:ea typeface="楷体_GB2312" pitchFamily="49" charset="-122"/>
              </a:rPr>
              <a:t> </a:t>
            </a:r>
            <a:endParaRPr lang="zh-CN" altLang="en-US" sz="2000" b="1" dirty="0">
              <a:solidFill>
                <a:srgbClr val="B80000"/>
              </a:solidFill>
              <a:latin typeface="楷体_GB2312" pitchFamily="49" charset="-122"/>
              <a:ea typeface="楷体_GB2312" pitchFamily="49" charset="-122"/>
            </a:endParaRPr>
          </a:p>
        </p:txBody>
      </p:sp>
      <p:sp>
        <p:nvSpPr>
          <p:cNvPr id="64515" name="圆角矩形 2"/>
          <p:cNvSpPr/>
          <p:nvPr/>
        </p:nvSpPr>
        <p:spPr>
          <a:xfrm>
            <a:off x="5219700" y="3599180"/>
            <a:ext cx="3757613" cy="2160588"/>
          </a:xfrm>
          <a:prstGeom prst="roundRect">
            <a:avLst>
              <a:gd name="adj" fmla="val 22787"/>
            </a:avLst>
          </a:prstGeom>
          <a:solidFill>
            <a:srgbClr val="FFFED5"/>
          </a:solidFill>
          <a:ln w="9525">
            <a:noFill/>
          </a:ln>
        </p:spPr>
        <p:txBody>
          <a:bodyPr anchor="ctr"/>
          <a:p>
            <a:pPr>
              <a:lnSpc>
                <a:spcPct val="145000"/>
              </a:lnSpc>
            </a:pPr>
            <a:r>
              <a:rPr lang="en-US" altLang="zh-CN" sz="2000" b="1" dirty="0">
                <a:solidFill>
                  <a:srgbClr val="B80000"/>
                </a:solidFill>
                <a:latin typeface="微软雅黑" panose="020B0503020204020204" charset="-122"/>
                <a:ea typeface="微软雅黑" panose="020B0503020204020204" charset="-122"/>
              </a:rPr>
              <a:t>  </a:t>
            </a:r>
            <a:r>
              <a:rPr lang="zh-CN" altLang="en-US" sz="2000" b="1" dirty="0">
                <a:solidFill>
                  <a:srgbClr val="B80000"/>
                </a:solidFill>
                <a:latin typeface="楷体" panose="02010609060101010101" charset="-122"/>
                <a:ea typeface="楷体" panose="02010609060101010101" charset="-122"/>
              </a:rPr>
              <a:t>不能重复其他国家的老路，必须走中国特色发展道路，科学发展观正是深刻总结世界发展经验教训提出的。</a:t>
            </a:r>
            <a:endParaRPr lang="zh-CN" altLang="en-US" sz="2000" b="1" dirty="0">
              <a:solidFill>
                <a:srgbClr val="B80000"/>
              </a:solidFill>
              <a:latin typeface="楷体" panose="02010609060101010101" charset="-122"/>
              <a:ea typeface="楷体" panose="02010609060101010101" charset="-122"/>
            </a:endParaRPr>
          </a:p>
        </p:txBody>
      </p:sp>
      <p:pic>
        <p:nvPicPr>
          <p:cNvPr id="64516" name="Picture 4"/>
          <p:cNvPicPr>
            <a:picLocks noChangeAspect="1"/>
          </p:cNvPicPr>
          <p:nvPr/>
        </p:nvPicPr>
        <p:blipFill>
          <a:blip r:embed="rId1"/>
          <a:stretch>
            <a:fillRect/>
          </a:stretch>
        </p:blipFill>
        <p:spPr>
          <a:xfrm>
            <a:off x="366713" y="3287713"/>
            <a:ext cx="2182812" cy="2852737"/>
          </a:xfrm>
          <a:prstGeom prst="rect">
            <a:avLst/>
          </a:prstGeom>
          <a:noFill/>
          <a:ln w="9525">
            <a:noFill/>
          </a:ln>
        </p:spPr>
      </p:pic>
      <p:pic>
        <p:nvPicPr>
          <p:cNvPr id="64517" name="Picture 7"/>
          <p:cNvPicPr>
            <a:picLocks noChangeAspect="1"/>
          </p:cNvPicPr>
          <p:nvPr/>
        </p:nvPicPr>
        <p:blipFill>
          <a:blip r:embed="rId2"/>
          <a:stretch>
            <a:fillRect/>
          </a:stretch>
        </p:blipFill>
        <p:spPr>
          <a:xfrm>
            <a:off x="3563938" y="1195388"/>
            <a:ext cx="1501775" cy="1512887"/>
          </a:xfrm>
          <a:prstGeom prst="rect">
            <a:avLst/>
          </a:prstGeom>
          <a:noFill/>
          <a:ln w="9525">
            <a:noFill/>
          </a:ln>
        </p:spPr>
      </p:pic>
      <p:sp>
        <p:nvSpPr>
          <p:cNvPr id="4" name="圆角矩形 3"/>
          <p:cNvSpPr>
            <a:spLocks noChangeArrowheads="1"/>
          </p:cNvSpPr>
          <p:nvPr/>
        </p:nvSpPr>
        <p:spPr bwMode="auto">
          <a:xfrm>
            <a:off x="2843213" y="2995613"/>
            <a:ext cx="2376488" cy="2738438"/>
          </a:xfrm>
          <a:prstGeom prst="roundRect">
            <a:avLst>
              <a:gd name="adj" fmla="val 21518"/>
            </a:avLst>
          </a:prstGeom>
          <a:solidFill>
            <a:schemeClr val="accent6">
              <a:lumMod val="20000"/>
              <a:lumOff val="80000"/>
            </a:schemeClr>
          </a:solidFill>
          <a:ln w="9525" algn="ctr">
            <a:noFill/>
            <a:round/>
          </a:ln>
        </p:spPr>
        <p:txBody>
          <a:bodyPr anchor="ctr"/>
          <a:p>
            <a:pPr marL="0" marR="0" indent="0" algn="l" defTabSz="914400" rtl="0" eaLnBrk="1" fontAlgn="base" latinLnBrk="0" hangingPunct="1">
              <a:lnSpc>
                <a:spcPts val="3900"/>
              </a:lnSpc>
              <a:spcBef>
                <a:spcPct val="0"/>
              </a:spcBef>
              <a:spcAft>
                <a:spcPct val="0"/>
              </a:spcAft>
              <a:buNone/>
            </a:pPr>
            <a:r>
              <a:rPr kumimoji="0" lang="zh-CN" altLang="en-US" sz="2400" b="1" i="0" u="none" strike="noStrike" kern="1200" cap="none" spc="0" normalizeH="0" baseline="0" noProof="1" dirty="0">
                <a:solidFill>
                  <a:srgbClr val="003399"/>
                </a:solidFill>
                <a:latin typeface="黑体" panose="02010609060101010101" pitchFamily="2" charset="-122"/>
                <a:ea typeface="黑体" panose="02010609060101010101" pitchFamily="2" charset="-122"/>
                <a:cs typeface="+mn-cs"/>
                <a:sym typeface="+mn-ea"/>
              </a:rPr>
              <a:t>当代世界的发展实践和发展理念是我们提出科学发展观的重要借鉴。</a:t>
            </a:r>
            <a:r>
              <a:rPr kumimoji="0" lang="zh-CN" altLang="en-US" sz="2400" b="1" i="0" u="none" strike="noStrike" kern="1200" cap="none" spc="0" normalizeH="0" baseline="0" noProof="1" dirty="0">
                <a:solidFill>
                  <a:srgbClr val="003399"/>
                </a:solidFill>
                <a:latin typeface="幼圆" pitchFamily="49" charset="-122"/>
                <a:ea typeface="幼圆" pitchFamily="49" charset="-122"/>
                <a:cs typeface="+mn-cs"/>
                <a:sym typeface="+mn-ea"/>
              </a:rPr>
              <a:t> </a:t>
            </a:r>
            <a:r>
              <a:rPr kumimoji="0" lang="zh-CN" altLang="en-US" sz="2400" b="1" i="0" u="none" strike="noStrike" kern="1200" cap="none" spc="0" normalizeH="0" baseline="0" noProof="1" dirty="0">
                <a:solidFill>
                  <a:srgbClr val="B80000"/>
                </a:solidFill>
                <a:latin typeface="微软雅黑" panose="020B0503020204020204" charset="-122"/>
                <a:ea typeface="微软雅黑" panose="020B0503020204020204" charset="-122"/>
                <a:cs typeface="+mn-cs"/>
                <a:sym typeface="+mn-ea"/>
              </a:rPr>
              <a:t>        </a:t>
            </a:r>
            <a:endParaRPr kumimoji="0" lang="zh-CN" altLang="en-US" sz="2400" b="0" i="0" u="none" strike="noStrike" kern="1200" cap="none" spc="0" normalizeH="0" baseline="0" noProof="1" dirty="0">
              <a:solidFill>
                <a:srgbClr val="B80000"/>
              </a:solidFill>
              <a:latin typeface="微软雅黑" panose="020B0503020204020204" charset="-122"/>
              <a:ea typeface="微软雅黑" panose="020B0503020204020204" charset="-122"/>
              <a:cs typeface="+mn-cs"/>
              <a:sym typeface="+mn-ea"/>
            </a:endParaRPr>
          </a:p>
        </p:txBody>
      </p:sp>
      <p:pic>
        <p:nvPicPr>
          <p:cNvPr id="64519" name="Picture 6"/>
          <p:cNvPicPr>
            <a:picLocks noChangeAspect="1"/>
          </p:cNvPicPr>
          <p:nvPr/>
        </p:nvPicPr>
        <p:blipFill>
          <a:blip r:embed="rId3"/>
          <a:stretch>
            <a:fillRect/>
          </a:stretch>
        </p:blipFill>
        <p:spPr>
          <a:xfrm>
            <a:off x="3419475" y="5803900"/>
            <a:ext cx="930275" cy="936625"/>
          </a:xfrm>
          <a:prstGeom prst="rect">
            <a:avLst/>
          </a:prstGeom>
          <a:noFill/>
          <a:ln w="9525">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1305" y="1640205"/>
            <a:ext cx="8229600" cy="634365"/>
          </a:xfrm>
        </p:spPr>
        <p:txBody>
          <a:bodyPr/>
          <a:p>
            <a:pPr algn="ctr"/>
            <a:r>
              <a:rPr lang="zh-CN" altLang="en-US" sz="3200"/>
              <a:t>第七章科学发展观</a:t>
            </a:r>
            <a:endParaRPr lang="zh-CN" altLang="en-US" sz="3200"/>
          </a:p>
        </p:txBody>
      </p:sp>
      <p:pic>
        <p:nvPicPr>
          <p:cNvPr id="8197" name="图片 1"/>
          <p:cNvPicPr>
            <a:picLocks noChangeAspect="1"/>
          </p:cNvPicPr>
          <p:nvPr/>
        </p:nvPicPr>
        <p:blipFill>
          <a:blip r:embed="rId1"/>
          <a:stretch>
            <a:fillRect/>
          </a:stretch>
        </p:blipFill>
        <p:spPr>
          <a:xfrm>
            <a:off x="2048193" y="2465705"/>
            <a:ext cx="5408612" cy="3597275"/>
          </a:xfrm>
          <a:prstGeom prst="rect">
            <a:avLst/>
          </a:prstGeom>
          <a:noFill/>
          <a:ln w="9525">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764929"/>
          <p:cNvSpPr>
            <a:spLocks noGrp="1"/>
          </p:cNvSpPr>
          <p:nvPr>
            <p:ph type="title"/>
          </p:nvPr>
        </p:nvSpPr>
        <p:spPr>
          <a:xfrm>
            <a:off x="250825" y="2058988"/>
            <a:ext cx="4319588" cy="2376487"/>
          </a:xfrm>
          <a:solidFill>
            <a:srgbClr val="CCFFCC"/>
          </a:solidFill>
          <a:ln w="28575">
            <a:noFill/>
            <a:miter/>
          </a:ln>
        </p:spPr>
        <p:txBody>
          <a:bodyPr anchor="ctr"/>
          <a:p>
            <a:pPr algn="l">
              <a:lnSpc>
                <a:spcPct val="125000"/>
              </a:lnSpc>
            </a:pPr>
            <a:r>
              <a:rPr lang="en-US" altLang="zh-CN" sz="2000" b="1" dirty="0">
                <a:latin typeface="幼圆" pitchFamily="49" charset="-122"/>
                <a:ea typeface="幼圆" pitchFamily="49" charset="-122"/>
              </a:rPr>
              <a:t>  </a:t>
            </a:r>
            <a:r>
              <a:rPr lang="en-US" altLang="zh-CN" sz="2000" b="1" dirty="0">
                <a:solidFill>
                  <a:srgbClr val="CC0000"/>
                </a:solidFill>
                <a:latin typeface="幼圆" pitchFamily="49" charset="-122"/>
                <a:ea typeface="幼圆" pitchFamily="49" charset="-122"/>
              </a:rPr>
              <a:t>2012</a:t>
            </a:r>
            <a:r>
              <a:rPr lang="zh-CN" altLang="en-US" sz="2000" b="1" dirty="0">
                <a:solidFill>
                  <a:srgbClr val="CC0000"/>
                </a:solidFill>
                <a:latin typeface="幼圆" pitchFamily="49" charset="-122"/>
                <a:ea typeface="幼圆" pitchFamily="49" charset="-122"/>
              </a:rPr>
              <a:t>年中国国内生产总值</a:t>
            </a:r>
            <a:r>
              <a:rPr lang="en-US" altLang="zh-CN" sz="2000" b="1" dirty="0">
                <a:solidFill>
                  <a:srgbClr val="CC0000"/>
                </a:solidFill>
                <a:latin typeface="幼圆" pitchFamily="49" charset="-122"/>
                <a:ea typeface="幼圆" pitchFamily="49" charset="-122"/>
              </a:rPr>
              <a:t>(GDP)</a:t>
            </a:r>
            <a:r>
              <a:rPr lang="zh-CN" altLang="en-US" sz="2000" b="1" dirty="0">
                <a:solidFill>
                  <a:srgbClr val="CC0000"/>
                </a:solidFill>
                <a:latin typeface="幼圆" pitchFamily="49" charset="-122"/>
                <a:ea typeface="幼圆" pitchFamily="49" charset="-122"/>
              </a:rPr>
              <a:t>为</a:t>
            </a:r>
            <a:r>
              <a:rPr lang="en-US" altLang="zh-CN" sz="2000" b="1" dirty="0">
                <a:solidFill>
                  <a:srgbClr val="CC0000"/>
                </a:solidFill>
                <a:latin typeface="幼圆" pitchFamily="49" charset="-122"/>
                <a:ea typeface="幼圆" pitchFamily="49" charset="-122"/>
              </a:rPr>
              <a:t>519322</a:t>
            </a:r>
            <a:r>
              <a:rPr lang="zh-CN" altLang="en-US" sz="2000" b="1" dirty="0">
                <a:solidFill>
                  <a:srgbClr val="CC0000"/>
                </a:solidFill>
                <a:latin typeface="幼圆" pitchFamily="49" charset="-122"/>
                <a:ea typeface="幼圆" pitchFamily="49" charset="-122"/>
              </a:rPr>
              <a:t>亿元人民币，按年人民币兑美元汇率中间价</a:t>
            </a:r>
            <a:r>
              <a:rPr lang="en-US" altLang="zh-CN" sz="2000" b="1" dirty="0">
                <a:solidFill>
                  <a:srgbClr val="CC0000"/>
                </a:solidFill>
                <a:latin typeface="幼圆" pitchFamily="49" charset="-122"/>
                <a:ea typeface="幼圆" pitchFamily="49" charset="-122"/>
              </a:rPr>
              <a:t>6.2855</a:t>
            </a:r>
            <a:r>
              <a:rPr lang="zh-CN" altLang="en-US" sz="2000" b="1" dirty="0">
                <a:solidFill>
                  <a:srgbClr val="CC0000"/>
                </a:solidFill>
                <a:latin typeface="幼圆" pitchFamily="49" charset="-122"/>
                <a:ea typeface="幼圆" pitchFamily="49" charset="-122"/>
              </a:rPr>
              <a:t>，</a:t>
            </a:r>
            <a:r>
              <a:rPr lang="en-US" altLang="zh-CN" sz="2000" b="1" dirty="0">
                <a:solidFill>
                  <a:srgbClr val="CC0000"/>
                </a:solidFill>
                <a:latin typeface="幼圆" pitchFamily="49" charset="-122"/>
                <a:ea typeface="幼圆" pitchFamily="49" charset="-122"/>
              </a:rPr>
              <a:t>GDP</a:t>
            </a:r>
            <a:r>
              <a:rPr lang="zh-CN" altLang="en-US" sz="2000" b="1" dirty="0">
                <a:solidFill>
                  <a:srgbClr val="CC0000"/>
                </a:solidFill>
                <a:latin typeface="幼圆" pitchFamily="49" charset="-122"/>
                <a:ea typeface="幼圆" pitchFamily="49" charset="-122"/>
              </a:rPr>
              <a:t>为</a:t>
            </a:r>
            <a:r>
              <a:rPr lang="en-US" altLang="zh-CN" sz="2000" b="1" dirty="0">
                <a:solidFill>
                  <a:srgbClr val="CC0000"/>
                </a:solidFill>
                <a:latin typeface="幼圆" pitchFamily="49" charset="-122"/>
                <a:ea typeface="幼圆" pitchFamily="49" charset="-122"/>
              </a:rPr>
              <a:t>82622</a:t>
            </a:r>
            <a:r>
              <a:rPr lang="zh-CN" altLang="en-US" sz="2000" b="1" dirty="0">
                <a:solidFill>
                  <a:srgbClr val="CC0000"/>
                </a:solidFill>
                <a:latin typeface="幼圆" pitchFamily="49" charset="-122"/>
                <a:ea typeface="幼圆" pitchFamily="49" charset="-122"/>
              </a:rPr>
              <a:t>亿美元，人均</a:t>
            </a:r>
            <a:r>
              <a:rPr lang="en-US" altLang="zh-CN" sz="2000" b="1" dirty="0">
                <a:solidFill>
                  <a:srgbClr val="CC0000"/>
                </a:solidFill>
                <a:latin typeface="幼圆" pitchFamily="49" charset="-122"/>
                <a:ea typeface="幼圆" pitchFamily="49" charset="-122"/>
              </a:rPr>
              <a:t>6102</a:t>
            </a:r>
            <a:r>
              <a:rPr lang="zh-CN" altLang="en-US" sz="2000" b="1" dirty="0">
                <a:solidFill>
                  <a:srgbClr val="CC0000"/>
                </a:solidFill>
                <a:latin typeface="幼圆" pitchFamily="49" charset="-122"/>
                <a:ea typeface="幼圆" pitchFamily="49" charset="-122"/>
              </a:rPr>
              <a:t>美元。达到美国</a:t>
            </a:r>
            <a:r>
              <a:rPr lang="en-US" altLang="zh-CN" sz="2000" b="1" dirty="0">
                <a:solidFill>
                  <a:srgbClr val="CC0000"/>
                </a:solidFill>
                <a:latin typeface="幼圆" pitchFamily="49" charset="-122"/>
                <a:ea typeface="幼圆" pitchFamily="49" charset="-122"/>
              </a:rPr>
              <a:t>GDP</a:t>
            </a:r>
            <a:r>
              <a:rPr lang="zh-CN" altLang="en-US" sz="2000" b="1" dirty="0">
                <a:solidFill>
                  <a:srgbClr val="CC0000"/>
                </a:solidFill>
                <a:latin typeface="幼圆" pitchFamily="49" charset="-122"/>
                <a:ea typeface="幼圆" pitchFamily="49" charset="-122"/>
              </a:rPr>
              <a:t>的</a:t>
            </a:r>
            <a:r>
              <a:rPr lang="en-US" altLang="zh-CN" sz="2000" b="1" dirty="0">
                <a:solidFill>
                  <a:srgbClr val="CC0000"/>
                </a:solidFill>
                <a:latin typeface="幼圆" pitchFamily="49" charset="-122"/>
                <a:ea typeface="幼圆" pitchFamily="49" charset="-122"/>
              </a:rPr>
              <a:t>52.8%</a:t>
            </a:r>
            <a:r>
              <a:rPr lang="zh-CN" altLang="en-US" sz="2000" b="1" dirty="0">
                <a:solidFill>
                  <a:srgbClr val="CC0000"/>
                </a:solidFill>
                <a:latin typeface="幼圆" pitchFamily="49" charset="-122"/>
                <a:ea typeface="幼圆" pitchFamily="49" charset="-122"/>
              </a:rPr>
              <a:t>，首次超过一半，接近欧洲德法英三国总和。</a:t>
            </a:r>
            <a:r>
              <a:rPr lang="zh-CN" altLang="en-US" sz="2000" dirty="0"/>
              <a:t> </a:t>
            </a:r>
            <a:endParaRPr lang="zh-CN" altLang="en-US" sz="2000" dirty="0"/>
          </a:p>
        </p:txBody>
      </p:sp>
      <p:sp>
        <p:nvSpPr>
          <p:cNvPr id="65538" name="文本占位符 764930"/>
          <p:cNvSpPr>
            <a:spLocks noGrp="1"/>
          </p:cNvSpPr>
          <p:nvPr>
            <p:ph idx="1"/>
          </p:nvPr>
        </p:nvSpPr>
        <p:spPr>
          <a:xfrm>
            <a:off x="4637088" y="4089400"/>
            <a:ext cx="4335462" cy="1981200"/>
          </a:xfrm>
          <a:solidFill>
            <a:srgbClr val="FFFF00"/>
          </a:solidFill>
          <a:ln w="28575">
            <a:noFill/>
            <a:miter/>
          </a:ln>
        </p:spPr>
        <p:txBody>
          <a:bodyPr anchor="t"/>
          <a:p>
            <a:pPr marL="0" indent="0">
              <a:lnSpc>
                <a:spcPct val="125000"/>
              </a:lnSpc>
              <a:spcBef>
                <a:spcPct val="0"/>
              </a:spcBef>
              <a:buNone/>
            </a:pPr>
            <a:r>
              <a:rPr lang="zh-CN" altLang="en-US" sz="2000" b="1" dirty="0">
                <a:solidFill>
                  <a:schemeClr val="accent2"/>
                </a:solidFill>
                <a:latin typeface="黑体" panose="02010609060101010101" pitchFamily="2" charset="-122"/>
                <a:ea typeface="黑体" panose="02010609060101010101" pitchFamily="2" charset="-122"/>
              </a:rPr>
              <a:t>吐槽：</a:t>
            </a:r>
            <a:endParaRPr lang="zh-CN" altLang="en-US" sz="2000" b="1" dirty="0">
              <a:solidFill>
                <a:schemeClr val="accent2"/>
              </a:solidFill>
              <a:latin typeface="黑体" panose="02010609060101010101" pitchFamily="2" charset="-122"/>
              <a:ea typeface="黑体" panose="02010609060101010101" pitchFamily="2" charset="-122"/>
            </a:endParaRPr>
          </a:p>
          <a:p>
            <a:pPr marL="0" indent="0">
              <a:lnSpc>
                <a:spcPct val="125000"/>
              </a:lnSpc>
              <a:spcBef>
                <a:spcPct val="0"/>
              </a:spcBef>
              <a:buNone/>
            </a:pPr>
            <a:r>
              <a:rPr lang="zh-CN" altLang="en-US" sz="2000" b="1" dirty="0">
                <a:solidFill>
                  <a:schemeClr val="accent2"/>
                </a:solidFill>
                <a:latin typeface="楷体_GB2312" pitchFamily="49" charset="-122"/>
                <a:ea typeface="楷体_GB2312" pitchFamily="49" charset="-122"/>
              </a:rPr>
              <a:t>  </a:t>
            </a:r>
            <a:r>
              <a:rPr lang="zh-CN" altLang="en-US" sz="2000" b="1" dirty="0">
                <a:solidFill>
                  <a:schemeClr val="accent2"/>
                </a:solidFill>
                <a:latin typeface="楷体" panose="02010609060101010101" charset="-122"/>
                <a:ea typeface="楷体" panose="02010609060101010101" charset="-122"/>
              </a:rPr>
              <a:t>教科书告诉你，大清的</a:t>
            </a:r>
            <a:r>
              <a:rPr lang="en-US" altLang="zh-CN" sz="2000" b="1" dirty="0">
                <a:solidFill>
                  <a:schemeClr val="accent2"/>
                </a:solidFill>
                <a:latin typeface="楷体" panose="02010609060101010101" charset="-122"/>
                <a:ea typeface="楷体" panose="02010609060101010101" charset="-122"/>
              </a:rPr>
              <a:t>GDP</a:t>
            </a:r>
            <a:r>
              <a:rPr lang="zh-CN" altLang="en-US" sz="2000" b="1" dirty="0">
                <a:solidFill>
                  <a:schemeClr val="accent2"/>
                </a:solidFill>
                <a:latin typeface="楷体" panose="02010609060101010101" charset="-122"/>
                <a:ea typeface="楷体" panose="02010609060101010101" charset="-122"/>
              </a:rPr>
              <a:t>曾经是英国的</a:t>
            </a:r>
            <a:r>
              <a:rPr lang="en-US" altLang="zh-CN" sz="2000" b="1" dirty="0">
                <a:solidFill>
                  <a:schemeClr val="accent2"/>
                </a:solidFill>
                <a:latin typeface="楷体" panose="02010609060101010101" charset="-122"/>
                <a:ea typeface="楷体" panose="02010609060101010101" charset="-122"/>
              </a:rPr>
              <a:t>7</a:t>
            </a:r>
            <a:r>
              <a:rPr lang="zh-CN" altLang="en-US" sz="2000" b="1" dirty="0">
                <a:solidFill>
                  <a:schemeClr val="accent2"/>
                </a:solidFill>
                <a:latin typeface="楷体" panose="02010609060101010101" charset="-122"/>
                <a:ea typeface="楷体" panose="02010609060101010101" charset="-122"/>
              </a:rPr>
              <a:t>倍，日本的</a:t>
            </a:r>
            <a:r>
              <a:rPr lang="en-US" altLang="zh-CN" sz="2000" b="1" dirty="0">
                <a:solidFill>
                  <a:schemeClr val="accent2"/>
                </a:solidFill>
                <a:latin typeface="楷体" panose="02010609060101010101" charset="-122"/>
                <a:ea typeface="楷体" panose="02010609060101010101" charset="-122"/>
              </a:rPr>
              <a:t>5</a:t>
            </a:r>
            <a:r>
              <a:rPr lang="zh-CN" altLang="en-US" sz="2000" b="1" dirty="0">
                <a:solidFill>
                  <a:schemeClr val="accent2"/>
                </a:solidFill>
                <a:latin typeface="楷体" panose="02010609060101010101" charset="-122"/>
                <a:ea typeface="楷体" panose="02010609060101010101" charset="-122"/>
              </a:rPr>
              <a:t>倍。但历史告诉你， </a:t>
            </a:r>
            <a:r>
              <a:rPr lang="en-US" altLang="zh-CN" sz="2000" b="1" dirty="0">
                <a:solidFill>
                  <a:schemeClr val="accent2"/>
                </a:solidFill>
                <a:latin typeface="楷体" panose="02010609060101010101" charset="-122"/>
                <a:ea typeface="楷体" panose="02010609060101010101" charset="-122"/>
              </a:rPr>
              <a:t>GDP</a:t>
            </a:r>
            <a:r>
              <a:rPr lang="zh-CN" altLang="en-US" sz="2000" b="1" dirty="0">
                <a:solidFill>
                  <a:schemeClr val="accent2"/>
                </a:solidFill>
                <a:latin typeface="楷体" panose="02010609060101010101" charset="-122"/>
                <a:ea typeface="楷体" panose="02010609060101010101" charset="-122"/>
              </a:rPr>
              <a:t>救不了大清。</a:t>
            </a:r>
            <a:r>
              <a:rPr lang="en-US" altLang="zh-CN" sz="2000" b="1" dirty="0">
                <a:solidFill>
                  <a:schemeClr val="accent2"/>
                </a:solidFill>
                <a:latin typeface="楷体" panose="02010609060101010101" charset="-122"/>
                <a:ea typeface="楷体" panose="02010609060101010101" charset="-122"/>
              </a:rPr>
              <a:t>10</a:t>
            </a:r>
            <a:r>
              <a:rPr lang="zh-CN" altLang="en-US" sz="2000" b="1" dirty="0">
                <a:solidFill>
                  <a:schemeClr val="accent2"/>
                </a:solidFill>
                <a:latin typeface="楷体" panose="02010609060101010101" charset="-122"/>
                <a:ea typeface="楷体" panose="02010609060101010101" charset="-122"/>
              </a:rPr>
              <a:t>年以后独生子女都工作了，进入老龄化了。</a:t>
            </a:r>
            <a:r>
              <a:rPr lang="en-US" altLang="zh-CN" sz="2000" b="1">
                <a:solidFill>
                  <a:schemeClr val="accent2"/>
                </a:solidFill>
                <a:latin typeface="楷体" panose="02010609060101010101" charset="-122"/>
                <a:ea typeface="楷体" panose="02010609060101010101" charset="-122"/>
              </a:rPr>
              <a:t>……</a:t>
            </a:r>
            <a:endParaRPr lang="en-US" altLang="zh-CN" sz="2000" b="1">
              <a:solidFill>
                <a:schemeClr val="accent2"/>
              </a:solidFill>
              <a:latin typeface="楷体" panose="02010609060101010101" charset="-122"/>
              <a:ea typeface="楷体" panose="02010609060101010101" charset="-122"/>
            </a:endParaRPr>
          </a:p>
        </p:txBody>
      </p:sp>
      <p:sp>
        <p:nvSpPr>
          <p:cNvPr id="65539" name="矩形 764931"/>
          <p:cNvSpPr/>
          <p:nvPr/>
        </p:nvSpPr>
        <p:spPr>
          <a:xfrm>
            <a:off x="0" y="1077913"/>
            <a:ext cx="5029200" cy="700087"/>
          </a:xfrm>
          <a:prstGeom prst="rect">
            <a:avLst/>
          </a:prstGeom>
        </p:spPr>
        <p:txBody>
          <a:bodyPr wrap="none" fromWordArt="1">
            <a:prstTxWarp prst="textCascadeUp">
              <a:avLst>
                <a:gd name="adj" fmla="val 97051"/>
              </a:avLst>
            </a:prstTxWarp>
            <a:normAutofit/>
            <a:scene3d>
              <a:camera prst="legacyPerspectiveFront">
                <a:rot lat="20520000" lon="1080000" rev="0"/>
              </a:camera>
              <a:lightRig rig="legacyHarsh2" dir="b"/>
            </a:scene3d>
            <a:sp3d extrusionH="430200" prstMaterial="legacyMatte">
              <a:extrusionClr>
                <a:srgbClr val="FF6600"/>
              </a:extrusionClr>
            </a:sp3d>
          </a:bodyPr>
          <a:p>
            <a:pPr algn="ctr"/>
            <a:r>
              <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rPr>
              <a:t>不要陶醉于GDP总量世界第二</a:t>
            </a:r>
            <a:endPar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endParaRPr>
          </a:p>
        </p:txBody>
      </p:sp>
      <p:pic>
        <p:nvPicPr>
          <p:cNvPr id="65540" name="图片 764934" descr="6451297702086659"/>
          <p:cNvPicPr>
            <a:picLocks noChangeAspect="1"/>
          </p:cNvPicPr>
          <p:nvPr/>
        </p:nvPicPr>
        <p:blipFill>
          <a:blip r:embed="rId1">
            <a:clrChange>
              <a:clrFrom>
                <a:srgbClr val="FFFFFF"/>
              </a:clrFrom>
              <a:clrTo>
                <a:srgbClr val="FFFFFF">
                  <a:alpha val="0"/>
                </a:srgbClr>
              </a:clrTo>
            </a:clrChange>
          </a:blip>
          <a:stretch>
            <a:fillRect/>
          </a:stretch>
        </p:blipFill>
        <p:spPr>
          <a:xfrm>
            <a:off x="5205730" y="1390015"/>
            <a:ext cx="3614420" cy="2699385"/>
          </a:xfrm>
          <a:prstGeom prst="rect">
            <a:avLst/>
          </a:prstGeom>
          <a:noFill/>
          <a:ln w="9525">
            <a:noFill/>
          </a:ln>
        </p:spPr>
      </p:pic>
      <p:pic>
        <p:nvPicPr>
          <p:cNvPr id="65541" name="图片 764936" descr="20120228084939952"/>
          <p:cNvPicPr>
            <a:picLocks noChangeAspect="1"/>
          </p:cNvPicPr>
          <p:nvPr/>
        </p:nvPicPr>
        <p:blipFill>
          <a:blip r:embed="rId2"/>
          <a:stretch>
            <a:fillRect/>
          </a:stretch>
        </p:blipFill>
        <p:spPr>
          <a:xfrm>
            <a:off x="751840" y="4544060"/>
            <a:ext cx="3317240" cy="2215515"/>
          </a:xfrm>
          <a:prstGeom prst="rect">
            <a:avLst/>
          </a:prstGeom>
          <a:noFill/>
          <a:ln w="9525">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 科学发展观的形成过程</a:t>
            </a:r>
            <a:endParaRPr lang="zh-CN" altLang="en-US"/>
          </a:p>
        </p:txBody>
      </p:sp>
      <p:sp>
        <p:nvSpPr>
          <p:cNvPr id="3" name="内容占位符 2"/>
          <p:cNvSpPr>
            <a:spLocks noGrp="1"/>
          </p:cNvSpPr>
          <p:nvPr>
            <p:ph idx="1"/>
          </p:nvPr>
        </p:nvSpPr>
        <p:spPr>
          <a:xfrm>
            <a:off x="203835" y="2136140"/>
            <a:ext cx="8493760" cy="2470785"/>
          </a:xfrm>
        </p:spPr>
        <p:txBody>
          <a:bodyPr/>
          <a:p>
            <a:pPr>
              <a:lnSpc>
                <a:spcPct val="180000"/>
              </a:lnSpc>
            </a:pPr>
            <a:r>
              <a:rPr lang="zh-CN" altLang="en-US"/>
              <a:t>       科学发展观是以胡锦涛为总书记的党中央，在新世纪新阶段全面建设小康社会进程中，在新的历史起点上推进中国特色社会主义事业过程中形成和发展起来的。</a:t>
            </a:r>
            <a:endParaRPr lang="zh-CN" altLang="en-US"/>
          </a:p>
        </p:txBody>
      </p:sp>
      <p:pic>
        <p:nvPicPr>
          <p:cNvPr id="4" name="图片 3"/>
          <p:cNvPicPr>
            <a:picLocks noChangeAspect="1"/>
          </p:cNvPicPr>
          <p:nvPr/>
        </p:nvPicPr>
        <p:blipFill>
          <a:blip r:embed="rId1"/>
          <a:stretch>
            <a:fillRect/>
          </a:stretch>
        </p:blipFill>
        <p:spPr>
          <a:xfrm>
            <a:off x="607695" y="4413250"/>
            <a:ext cx="5489575" cy="2148205"/>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01750"/>
            <a:ext cx="8229600" cy="1059180"/>
          </a:xfrm>
        </p:spPr>
        <p:txBody>
          <a:bodyPr/>
          <a:p>
            <a:pPr>
              <a:lnSpc>
                <a:spcPct val="140000"/>
              </a:lnSpc>
            </a:pPr>
            <a:r>
              <a:rPr lang="en-US" altLang="zh-CN" sz="2400"/>
              <a:t>1</a:t>
            </a:r>
            <a:r>
              <a:rPr lang="zh-CN" altLang="en-US" sz="2400"/>
              <a:t>、在抗击非典疫情和探索完善社会主义市场经济体制的过程中逐步形成</a:t>
            </a:r>
            <a:endParaRPr lang="zh-CN" altLang="en-US" sz="2400"/>
          </a:p>
        </p:txBody>
      </p:sp>
      <p:sp>
        <p:nvSpPr>
          <p:cNvPr id="3" name="内容占位符 2"/>
          <p:cNvSpPr>
            <a:spLocks noGrp="1"/>
          </p:cNvSpPr>
          <p:nvPr>
            <p:ph idx="1"/>
          </p:nvPr>
        </p:nvSpPr>
        <p:spPr>
          <a:xfrm>
            <a:off x="203835" y="2553335"/>
            <a:ext cx="5706110" cy="3832860"/>
          </a:xfrm>
        </p:spPr>
        <p:txBody>
          <a:bodyPr/>
          <a:p>
            <a:pPr>
              <a:lnSpc>
                <a:spcPct val="160000"/>
              </a:lnSpc>
            </a:pPr>
            <a:r>
              <a:rPr lang="en-US" altLang="zh-CN"/>
              <a:t>        </a:t>
            </a:r>
            <a:r>
              <a:rPr lang="zh-CN" altLang="en-US"/>
              <a:t>2003年10月，党的十六届三中全会指出：“坚持以人为本，树立全面、协调、可持续的发展观，促进经济社会和人的全面发展。”这是党的文件中第一次提出科学发展观。</a:t>
            </a:r>
            <a:endParaRPr lang="zh-CN" altLang="en-US"/>
          </a:p>
        </p:txBody>
      </p:sp>
      <p:pic>
        <p:nvPicPr>
          <p:cNvPr id="67586" name="图片 578566" descr="1183702472191257_2"/>
          <p:cNvPicPr>
            <a:picLocks noChangeAspect="1"/>
          </p:cNvPicPr>
          <p:nvPr/>
        </p:nvPicPr>
        <p:blipFill>
          <a:blip r:embed="rId1"/>
          <a:stretch>
            <a:fillRect/>
          </a:stretch>
        </p:blipFill>
        <p:spPr>
          <a:xfrm>
            <a:off x="6291580" y="2653665"/>
            <a:ext cx="2314575" cy="2695575"/>
          </a:xfrm>
          <a:prstGeom prst="rect">
            <a:avLst/>
          </a:prstGeom>
          <a:noFill/>
          <a:ln w="9525">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77315"/>
            <a:ext cx="8229600" cy="549275"/>
          </a:xfrm>
        </p:spPr>
        <p:txBody>
          <a:bodyPr/>
          <a:p>
            <a:r>
              <a:rPr lang="zh-CN" altLang="en-US" sz="2400"/>
              <a:t>2、在加强和改善宏观调控的实践中不断充实丰富</a:t>
            </a:r>
            <a:endParaRPr lang="zh-CN" altLang="en-US" sz="2400"/>
          </a:p>
        </p:txBody>
      </p:sp>
      <p:sp>
        <p:nvSpPr>
          <p:cNvPr id="3" name="内容占位符 2"/>
          <p:cNvSpPr>
            <a:spLocks noGrp="1"/>
          </p:cNvSpPr>
          <p:nvPr>
            <p:ph idx="1"/>
          </p:nvPr>
        </p:nvSpPr>
        <p:spPr>
          <a:xfrm>
            <a:off x="203835" y="2136140"/>
            <a:ext cx="5720715" cy="4234180"/>
          </a:xfrm>
        </p:spPr>
        <p:txBody>
          <a:bodyPr/>
          <a:p>
            <a:pPr>
              <a:lnSpc>
                <a:spcPct val="160000"/>
              </a:lnSpc>
            </a:pPr>
            <a:r>
              <a:rPr lang="en-US" altLang="zh-CN"/>
              <a:t>       </a:t>
            </a:r>
            <a:r>
              <a:rPr lang="zh-CN" altLang="en-US"/>
              <a:t>2004年9月，党的十六届四中全会通过的《关于加强党的执政能力建设的决定》，把树立和落实科学发展观作为提高党的执政能力的重要内容。</a:t>
            </a:r>
            <a:endParaRPr lang="zh-CN" altLang="en-US"/>
          </a:p>
          <a:p>
            <a:pPr>
              <a:lnSpc>
                <a:spcPct val="160000"/>
              </a:lnSpc>
            </a:pPr>
            <a:r>
              <a:rPr lang="zh-CN" altLang="en-US"/>
              <a:t>       2005年10月，党的十六届五中全会强调，要坚定不移地以科学发展观统领经济社会发展全局。 </a:t>
            </a:r>
            <a:endParaRPr lang="zh-CN" altLang="en-US"/>
          </a:p>
        </p:txBody>
      </p:sp>
      <p:pic>
        <p:nvPicPr>
          <p:cNvPr id="68610" name="图片 600071" descr="W020040920532346405175"/>
          <p:cNvPicPr>
            <a:picLocks noChangeAspect="1"/>
          </p:cNvPicPr>
          <p:nvPr/>
        </p:nvPicPr>
        <p:blipFill>
          <a:blip r:embed="rId1"/>
          <a:stretch>
            <a:fillRect/>
          </a:stretch>
        </p:blipFill>
        <p:spPr>
          <a:xfrm>
            <a:off x="6048375" y="2729865"/>
            <a:ext cx="2695575" cy="2720975"/>
          </a:xfrm>
          <a:prstGeom prst="rect">
            <a:avLst/>
          </a:prstGeom>
          <a:noFill/>
          <a:ln w="9525">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矩形 582657"/>
          <p:cNvSpPr/>
          <p:nvPr/>
        </p:nvSpPr>
        <p:spPr>
          <a:xfrm>
            <a:off x="394970" y="1336675"/>
            <a:ext cx="4570095" cy="5220970"/>
          </a:xfrm>
          <a:prstGeom prst="rect">
            <a:avLst/>
          </a:prstGeom>
          <a:noFill/>
          <a:ln w="38100" cap="flat" cmpd="sng">
            <a:noFill/>
            <a:prstDash val="solid"/>
            <a:miter/>
            <a:headEnd type="none" w="med" len="med"/>
            <a:tailEnd type="none" w="med" len="med"/>
          </a:ln>
        </p:spPr>
        <p:txBody>
          <a:bodyPr wrap="square" anchor="t">
            <a:spAutoFit/>
          </a:bodyPr>
          <a:p>
            <a:pPr>
              <a:lnSpc>
                <a:spcPct val="180000"/>
              </a:lnSpc>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sz="2400" dirty="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2006</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年</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月，十届人大四次会议指出，“十一五”时期促进国民经济持续快速协调健康发展和社会全面进步，要以邓小平理论和“三个代表”重要思想为指导，以科学发展观统领经济社会发展全局。 </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3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 </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69634" name="图片 582661" descr="20060314163015"/>
          <p:cNvPicPr>
            <a:picLocks noChangeAspect="1"/>
          </p:cNvPicPr>
          <p:nvPr/>
        </p:nvPicPr>
        <p:blipFill>
          <a:blip r:embed="rId1"/>
          <a:stretch>
            <a:fillRect/>
          </a:stretch>
        </p:blipFill>
        <p:spPr>
          <a:xfrm>
            <a:off x="5349240" y="3950970"/>
            <a:ext cx="3022600" cy="2056130"/>
          </a:xfrm>
          <a:prstGeom prst="rect">
            <a:avLst/>
          </a:prstGeom>
          <a:noFill/>
          <a:ln w="9525">
            <a:noFill/>
          </a:ln>
        </p:spPr>
      </p:pic>
      <p:pic>
        <p:nvPicPr>
          <p:cNvPr id="69642" name="图片 1"/>
          <p:cNvPicPr>
            <a:picLocks noChangeAspect="1"/>
          </p:cNvPicPr>
          <p:nvPr/>
        </p:nvPicPr>
        <p:blipFill>
          <a:blip r:embed="rId2"/>
          <a:stretch>
            <a:fillRect/>
          </a:stretch>
        </p:blipFill>
        <p:spPr>
          <a:xfrm>
            <a:off x="5285105" y="1336675"/>
            <a:ext cx="3086735" cy="2314575"/>
          </a:xfrm>
          <a:prstGeom prst="rect">
            <a:avLst/>
          </a:prstGeom>
          <a:noFill/>
          <a:ln w="9525">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61440"/>
            <a:ext cx="8229600" cy="503555"/>
          </a:xfrm>
        </p:spPr>
        <p:txBody>
          <a:bodyPr/>
          <a:p>
            <a:r>
              <a:rPr lang="en-US" altLang="zh-CN" sz="2400"/>
              <a:t>3</a:t>
            </a:r>
            <a:r>
              <a:rPr lang="zh-CN" altLang="en-US" sz="2400"/>
              <a:t>、以党的十七大为标志，进一步走向成熟</a:t>
            </a:r>
            <a:endParaRPr lang="zh-CN" altLang="en-US" sz="2400"/>
          </a:p>
        </p:txBody>
      </p:sp>
      <p:sp>
        <p:nvSpPr>
          <p:cNvPr id="3" name="内容占位符 2"/>
          <p:cNvSpPr>
            <a:spLocks noGrp="1"/>
          </p:cNvSpPr>
          <p:nvPr>
            <p:ph idx="1"/>
          </p:nvPr>
        </p:nvSpPr>
        <p:spPr>
          <a:xfrm>
            <a:off x="203835" y="2136140"/>
            <a:ext cx="8493760" cy="1448435"/>
          </a:xfrm>
        </p:spPr>
        <p:txBody>
          <a:bodyPr/>
          <a:p>
            <a:pPr>
              <a:lnSpc>
                <a:spcPct val="170000"/>
              </a:lnSpc>
            </a:pPr>
            <a:r>
              <a:rPr lang="zh-CN" altLang="en-US"/>
              <a:t>     2007年10月，胡锦涛在党的十七大报告中进一步深刻阐述了科学发展观的时代背景、科学内涵、精神实质和根本要求。</a:t>
            </a:r>
            <a:endParaRPr lang="zh-CN" altLang="en-US"/>
          </a:p>
          <a:p>
            <a:pPr>
              <a:lnSpc>
                <a:spcPct val="170000"/>
              </a:lnSpc>
            </a:pPr>
            <a:endParaRPr lang="zh-CN" altLang="en-US"/>
          </a:p>
        </p:txBody>
      </p:sp>
      <p:pic>
        <p:nvPicPr>
          <p:cNvPr id="70662" name="图片 582664" descr="gujb_2"/>
          <p:cNvPicPr>
            <a:picLocks noChangeAspect="1"/>
          </p:cNvPicPr>
          <p:nvPr/>
        </p:nvPicPr>
        <p:blipFill>
          <a:blip r:embed="rId1"/>
          <a:stretch>
            <a:fillRect/>
          </a:stretch>
        </p:blipFill>
        <p:spPr>
          <a:xfrm>
            <a:off x="1601470" y="3708400"/>
            <a:ext cx="4123690" cy="2768600"/>
          </a:xfrm>
          <a:prstGeom prst="rect">
            <a:avLst/>
          </a:prstGeom>
          <a:noFill/>
          <a:ln w="9525">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075" y="1423670"/>
            <a:ext cx="5241925" cy="4885055"/>
          </a:xfrm>
        </p:spPr>
        <p:txBody>
          <a:bodyPr/>
          <a:p>
            <a:pPr>
              <a:lnSpc>
                <a:spcPct val="150000"/>
              </a:lnSpc>
            </a:pPr>
            <a:r>
              <a:rPr lang="en-US" altLang="zh-CN">
                <a:solidFill>
                  <a:schemeClr val="tx1"/>
                </a:solidFill>
                <a:cs typeface="微软雅黑" panose="020B0503020204020204" charset="-122"/>
                <a:sym typeface="+mn-ea"/>
              </a:rPr>
              <a:t>      </a:t>
            </a:r>
            <a:r>
              <a:rPr lang="zh-CN" altLang="en-US">
                <a:solidFill>
                  <a:schemeClr val="tx1"/>
                </a:solidFill>
                <a:cs typeface="微软雅黑" panose="020B0503020204020204" charset="-122"/>
                <a:sym typeface="+mn-ea"/>
              </a:rPr>
              <a:t>十七大报告提出了</a:t>
            </a:r>
            <a:r>
              <a:rPr lang="en-US" altLang="zh-CN">
                <a:solidFill>
                  <a:schemeClr val="tx1"/>
                </a:solidFill>
                <a:cs typeface="微软雅黑" panose="020B0503020204020204" charset="-122"/>
                <a:sym typeface="+mn-ea"/>
              </a:rPr>
              <a:t>“</a:t>
            </a:r>
            <a:r>
              <a:rPr lang="zh-CN" altLang="en-US">
                <a:solidFill>
                  <a:schemeClr val="tx1"/>
                </a:solidFill>
                <a:cs typeface="微软雅黑" panose="020B0503020204020204" charset="-122"/>
                <a:sym typeface="+mn-ea"/>
              </a:rPr>
              <a:t>中国特色社会主义理论体系</a:t>
            </a:r>
            <a:r>
              <a:rPr lang="en-US" altLang="zh-CN">
                <a:solidFill>
                  <a:schemeClr val="tx1"/>
                </a:solidFill>
                <a:cs typeface="微软雅黑" panose="020B0503020204020204" charset="-122"/>
                <a:sym typeface="+mn-ea"/>
              </a:rPr>
              <a:t>”</a:t>
            </a:r>
            <a:r>
              <a:rPr lang="zh-CN" altLang="en-US">
                <a:solidFill>
                  <a:schemeClr val="tx1"/>
                </a:solidFill>
                <a:cs typeface="微软雅黑" panose="020B0503020204020204" charset="-122"/>
                <a:sym typeface="+mn-ea"/>
              </a:rPr>
              <a:t>的科学概念，把科学发展观与邓小平理论、</a:t>
            </a:r>
            <a:r>
              <a:rPr lang="en-US" altLang="zh-CN">
                <a:solidFill>
                  <a:schemeClr val="tx1"/>
                </a:solidFill>
                <a:cs typeface="微软雅黑" panose="020B0503020204020204" charset="-122"/>
                <a:sym typeface="+mn-ea"/>
              </a:rPr>
              <a:t>“</a:t>
            </a:r>
            <a:r>
              <a:rPr lang="zh-CN" altLang="en-US">
                <a:solidFill>
                  <a:schemeClr val="tx1"/>
                </a:solidFill>
                <a:cs typeface="微软雅黑" panose="020B0503020204020204" charset="-122"/>
                <a:sym typeface="+mn-ea"/>
              </a:rPr>
              <a:t>三个代表</a:t>
            </a:r>
            <a:r>
              <a:rPr lang="en-US" altLang="zh-CN">
                <a:solidFill>
                  <a:schemeClr val="tx1"/>
                </a:solidFill>
                <a:cs typeface="微软雅黑" panose="020B0503020204020204" charset="-122"/>
                <a:sym typeface="+mn-ea"/>
              </a:rPr>
              <a:t>”</a:t>
            </a:r>
            <a:r>
              <a:rPr lang="zh-CN" altLang="en-US">
                <a:solidFill>
                  <a:schemeClr val="tx1"/>
                </a:solidFill>
                <a:cs typeface="微软雅黑" panose="020B0503020204020204" charset="-122"/>
                <a:sym typeface="+mn-ea"/>
              </a:rPr>
              <a:t>重要思想一道作为中国特色社会主义理论体系的重要组成部分，并把科学发展观与马克思列宁主义、毛泽东思想、邓小平理论和</a:t>
            </a:r>
            <a:r>
              <a:rPr lang="en-US" altLang="zh-CN">
                <a:solidFill>
                  <a:schemeClr val="tx1"/>
                </a:solidFill>
                <a:cs typeface="微软雅黑" panose="020B0503020204020204" charset="-122"/>
                <a:sym typeface="+mn-ea"/>
              </a:rPr>
              <a:t>“</a:t>
            </a:r>
            <a:r>
              <a:rPr lang="zh-CN" altLang="en-US">
                <a:solidFill>
                  <a:schemeClr val="tx1"/>
                </a:solidFill>
                <a:cs typeface="微软雅黑" panose="020B0503020204020204" charset="-122"/>
                <a:sym typeface="+mn-ea"/>
              </a:rPr>
              <a:t>三个代表</a:t>
            </a:r>
            <a:r>
              <a:rPr lang="en-US" altLang="zh-CN">
                <a:solidFill>
                  <a:schemeClr val="tx1"/>
                </a:solidFill>
                <a:cs typeface="微软雅黑" panose="020B0503020204020204" charset="-122"/>
                <a:sym typeface="+mn-ea"/>
              </a:rPr>
              <a:t>”</a:t>
            </a:r>
            <a:r>
              <a:rPr lang="zh-CN" altLang="en-US">
                <a:solidFill>
                  <a:schemeClr val="tx1"/>
                </a:solidFill>
                <a:cs typeface="微软雅黑" panose="020B0503020204020204" charset="-122"/>
                <a:sym typeface="+mn-ea"/>
              </a:rPr>
              <a:t>重要思想一道写入党章，成为党必须长期坚持的指导思想。</a:t>
            </a:r>
            <a:endParaRPr lang="zh-CN" altLang="en-US">
              <a:solidFill>
                <a:schemeClr val="tx1"/>
              </a:solidFill>
              <a:cs typeface="微软雅黑" panose="020B0503020204020204" charset="-122"/>
            </a:endParaRPr>
          </a:p>
        </p:txBody>
      </p:sp>
      <p:pic>
        <p:nvPicPr>
          <p:cNvPr id="71689" name="图片 582664" descr="gujb_2"/>
          <p:cNvPicPr>
            <a:picLocks noChangeAspect="1"/>
          </p:cNvPicPr>
          <p:nvPr/>
        </p:nvPicPr>
        <p:blipFill>
          <a:blip r:embed="rId1"/>
          <a:stretch>
            <a:fillRect/>
          </a:stretch>
        </p:blipFill>
        <p:spPr>
          <a:xfrm>
            <a:off x="5707380" y="1756410"/>
            <a:ext cx="3119755" cy="2092960"/>
          </a:xfrm>
          <a:prstGeom prst="rect">
            <a:avLst/>
          </a:prstGeom>
          <a:noFill/>
          <a:ln w="9525">
            <a:noFill/>
          </a:ln>
        </p:spPr>
      </p:pic>
      <p:pic>
        <p:nvPicPr>
          <p:cNvPr id="71690" name="图片 11"/>
          <p:cNvPicPr>
            <a:picLocks noChangeAspect="1"/>
          </p:cNvPicPr>
          <p:nvPr/>
        </p:nvPicPr>
        <p:blipFill>
          <a:blip r:embed="rId2"/>
          <a:stretch>
            <a:fillRect/>
          </a:stretch>
        </p:blipFill>
        <p:spPr>
          <a:xfrm>
            <a:off x="5764530" y="3973195"/>
            <a:ext cx="3062605" cy="2040890"/>
          </a:xfrm>
          <a:prstGeom prst="rect">
            <a:avLst/>
          </a:prstGeom>
          <a:noFill/>
          <a:ln w="9525">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4、困难和挑战推动理论不断发展完善</a:t>
            </a:r>
            <a:endParaRPr lang="zh-CN" altLang="en-US"/>
          </a:p>
        </p:txBody>
      </p:sp>
      <p:sp>
        <p:nvSpPr>
          <p:cNvPr id="3" name="内容占位符 2"/>
          <p:cNvSpPr>
            <a:spLocks noGrp="1"/>
          </p:cNvSpPr>
          <p:nvPr>
            <p:ph idx="1"/>
          </p:nvPr>
        </p:nvSpPr>
        <p:spPr/>
        <p:txBody>
          <a:bodyPr/>
          <a:p>
            <a:pPr>
              <a:lnSpc>
                <a:spcPct val="140000"/>
              </a:lnSpc>
            </a:pPr>
            <a:r>
              <a:rPr lang="en-US" altLang="zh-CN"/>
              <a:t>      </a:t>
            </a:r>
            <a:r>
              <a:rPr lang="zh-CN" altLang="en-US"/>
              <a:t>党的十七大后，来自国际国内经济政治以及自然界的严重困难和挑战接连不断，其中对我国经济社会发展冲击最猛烈、持续时间最长、影响最为深远的是美国次贷危机引发的国际金融危机。</a:t>
            </a:r>
            <a:endParaRPr lang="zh-CN" altLang="en-US"/>
          </a:p>
          <a:p>
            <a:pPr>
              <a:lnSpc>
                <a:spcPct val="140000"/>
              </a:lnSpc>
            </a:pPr>
            <a:r>
              <a:rPr lang="zh-CN" altLang="en-US"/>
              <a:t>       困难和挑战既考验着我们党领导科学发展的能力，也推动着科学发展观理论不断发展完善。</a:t>
            </a:r>
            <a:endParaRPr lang="zh-CN" altLang="en-US"/>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81305" y="1485900"/>
            <a:ext cx="5771515" cy="5007610"/>
          </a:xfrm>
        </p:spPr>
        <p:txBody>
          <a:bodyPr/>
          <a:p>
            <a:pPr>
              <a:lnSpc>
                <a:spcPct val="150000"/>
              </a:lnSpc>
            </a:pPr>
            <a:r>
              <a:rPr lang="en-US" altLang="zh-CN"/>
              <a:t>     </a:t>
            </a:r>
            <a:r>
              <a:rPr lang="zh-CN" altLang="en-US" b="1">
                <a:solidFill>
                  <a:srgbClr val="FF0000"/>
                </a:solidFill>
              </a:rPr>
              <a:t> 2010年10月，十七届五中全会提出</a:t>
            </a:r>
            <a:r>
              <a:rPr lang="zh-CN" altLang="en-US"/>
              <a:t>坚持科学发展更加注重以人为本，更加注重全面协调可持续发展，更加注重统筹兼顾，更加注重保障和改善民生，促进社会公平正义。</a:t>
            </a:r>
            <a:endParaRPr lang="zh-CN" altLang="en-US"/>
          </a:p>
          <a:p>
            <a:pPr>
              <a:lnSpc>
                <a:spcPct val="150000"/>
              </a:lnSpc>
            </a:pPr>
            <a:r>
              <a:rPr lang="zh-CN" altLang="en-US"/>
              <a:t>       </a:t>
            </a:r>
            <a:r>
              <a:rPr lang="zh-CN" altLang="en-US" b="1">
                <a:solidFill>
                  <a:srgbClr val="FF0000"/>
                </a:solidFill>
              </a:rPr>
              <a:t>2012年，党的十八大进一步强调</a:t>
            </a:r>
            <a:r>
              <a:rPr lang="zh-CN" altLang="en-US"/>
              <a:t>：科学发展观同马克思列宁主义、毛泽东思想、邓小平理论、“三个代表”重要思想一道，是党必须长期坚持的指导思想。”</a:t>
            </a:r>
            <a:endParaRPr lang="zh-CN" altLang="en-US"/>
          </a:p>
        </p:txBody>
      </p:sp>
      <p:pic>
        <p:nvPicPr>
          <p:cNvPr id="72714" name="图片 1"/>
          <p:cNvPicPr>
            <a:picLocks noChangeAspect="1"/>
          </p:cNvPicPr>
          <p:nvPr/>
        </p:nvPicPr>
        <p:blipFill>
          <a:blip r:embed="rId1"/>
          <a:stretch>
            <a:fillRect/>
          </a:stretch>
        </p:blipFill>
        <p:spPr>
          <a:xfrm>
            <a:off x="6206490" y="2472055"/>
            <a:ext cx="2814320" cy="1913890"/>
          </a:xfrm>
          <a:prstGeom prst="rect">
            <a:avLst/>
          </a:prstGeom>
          <a:noFill/>
          <a:ln w="9525">
            <a:noFill/>
          </a:ln>
        </p:spPr>
      </p:pic>
      <p:pic>
        <p:nvPicPr>
          <p:cNvPr id="32775" name="Picture 11" descr="https://timgsa.baidu.com/timg?image&amp;quality=80&amp;size=b9999_10000&amp;sec=1525939168&amp;di=b69605e2925c736cd63a084a7723f69e&amp;imgtype=jpg&amp;er=1&amp;src=http%3A%2F%2Fpic4.nipic.com%2F20091116%2F3480513_124127859036_2.jpg"/>
          <p:cNvPicPr>
            <a:picLocks noChangeAspect="1"/>
          </p:cNvPicPr>
          <p:nvPr/>
        </p:nvPicPr>
        <p:blipFill>
          <a:blip r:embed="rId2"/>
          <a:srcRect b="8051"/>
          <a:stretch>
            <a:fillRect/>
          </a:stretch>
        </p:blipFill>
        <p:spPr>
          <a:xfrm>
            <a:off x="6162040" y="4750435"/>
            <a:ext cx="2903220" cy="967105"/>
          </a:xfrm>
          <a:prstGeom prst="rect">
            <a:avLst/>
          </a:prstGeom>
          <a:noFill/>
          <a:ln w="9525">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30300"/>
            <a:ext cx="8229600" cy="796925"/>
          </a:xfrm>
        </p:spPr>
        <p:txBody>
          <a:bodyPr/>
          <a:p>
            <a:pPr algn="ctr"/>
            <a:r>
              <a:rPr lang="zh-CN" altLang="en-US"/>
              <a:t>第二节  科学发展观的科学内涵和主要内容</a:t>
            </a:r>
            <a:endParaRPr lang="zh-CN" altLang="en-US"/>
          </a:p>
        </p:txBody>
      </p:sp>
      <p:sp>
        <p:nvSpPr>
          <p:cNvPr id="3" name="内容占位符 2"/>
          <p:cNvSpPr>
            <a:spLocks noGrp="1"/>
          </p:cNvSpPr>
          <p:nvPr>
            <p:ph idx="1"/>
          </p:nvPr>
        </p:nvSpPr>
        <p:spPr>
          <a:xfrm>
            <a:off x="203835" y="1942465"/>
            <a:ext cx="4345305" cy="689610"/>
          </a:xfrm>
        </p:spPr>
        <p:txBody>
          <a:bodyPr/>
          <a:p>
            <a:pPr>
              <a:lnSpc>
                <a:spcPct val="120000"/>
              </a:lnSpc>
              <a:spcBef>
                <a:spcPct val="50000"/>
              </a:spcBef>
            </a:pPr>
            <a:r>
              <a:rPr lang="zh-CN" altLang="en-US" b="1" dirty="0">
                <a:solidFill>
                  <a:srgbClr val="000000"/>
                </a:solidFill>
                <a:cs typeface="微软雅黑" panose="020B0503020204020204" charset="-122"/>
                <a:sym typeface="+mn-ea"/>
              </a:rPr>
              <a:t>一、科学发展观的科学内涵     </a:t>
            </a:r>
            <a:r>
              <a:rPr lang="zh-CN" altLang="en-US" dirty="0">
                <a:solidFill>
                  <a:srgbClr val="000000"/>
                </a:solidFill>
                <a:latin typeface="Times New Roman" panose="02020603050405020304" charset="0"/>
                <a:ea typeface="华文行楷" pitchFamily="2" charset="-122"/>
                <a:sym typeface="+mn-ea"/>
              </a:rPr>
              <a:t> </a:t>
            </a:r>
            <a:endParaRPr lang="zh-CN" altLang="en-US" dirty="0">
              <a:solidFill>
                <a:srgbClr val="000000"/>
              </a:solidFill>
              <a:latin typeface="Times New Roman" panose="02020603050405020304" charset="0"/>
              <a:ea typeface="华文行楷" pitchFamily="2" charset="-122"/>
            </a:endParaRPr>
          </a:p>
          <a:p>
            <a:pPr>
              <a:lnSpc>
                <a:spcPct val="120000"/>
              </a:lnSpc>
              <a:spcBef>
                <a:spcPct val="50000"/>
              </a:spcBef>
            </a:pPr>
            <a:r>
              <a:rPr lang="zh-CN" altLang="en-US" dirty="0">
                <a:solidFill>
                  <a:srgbClr val="000000"/>
                </a:solidFill>
                <a:latin typeface="Times New Roman" panose="02020603050405020304" charset="0"/>
                <a:ea typeface="华文行楷" pitchFamily="2" charset="-122"/>
                <a:sym typeface="+mn-ea"/>
              </a:rPr>
              <a:t>      </a:t>
            </a:r>
            <a:endParaRPr lang="zh-CN" altLang="en-US" dirty="0">
              <a:solidFill>
                <a:schemeClr val="hlink"/>
              </a:solidFill>
              <a:latin typeface="Arial" panose="020B0604020202020204" pitchFamily="34" charset="0"/>
            </a:endParaRPr>
          </a:p>
          <a:p>
            <a:endParaRPr lang="zh-CN" altLang="en-US"/>
          </a:p>
        </p:txBody>
      </p:sp>
      <p:sp>
        <p:nvSpPr>
          <p:cNvPr id="9" name="矩形 8"/>
          <p:cNvSpPr/>
          <p:nvPr/>
        </p:nvSpPr>
        <p:spPr>
          <a:xfrm>
            <a:off x="932815" y="2679383"/>
            <a:ext cx="5568950" cy="461963"/>
          </a:xfrm>
          <a:prstGeom prst="rect">
            <a:avLst/>
          </a:prstGeom>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从“又快又好”，到“又好又快”</a:t>
            </a: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cxnSp>
        <p:nvCxnSpPr>
          <p:cNvPr id="10" name="MH_Other_3"/>
          <p:cNvCxnSpPr/>
          <p:nvPr>
            <p:custDataLst>
              <p:tags r:id="rId1"/>
            </p:custDataLst>
          </p:nvPr>
        </p:nvCxnSpPr>
        <p:spPr>
          <a:xfrm>
            <a:off x="712470" y="2632075"/>
            <a:ext cx="0" cy="3605530"/>
          </a:xfrm>
          <a:prstGeom prst="line">
            <a:avLst/>
          </a:prstGeom>
        </p:spPr>
        <p:style>
          <a:lnRef idx="3">
            <a:srgbClr val="ED7D31"/>
          </a:lnRef>
          <a:fillRef idx="0">
            <a:srgbClr val="ED7D31"/>
          </a:fillRef>
          <a:effectRef idx="2">
            <a:srgbClr val="ED7D31"/>
          </a:effectRef>
          <a:fontRef idx="minor">
            <a:sysClr val="windowText" lastClr="000000"/>
          </a:fontRef>
        </p:style>
      </p:cxnSp>
      <p:sp>
        <p:nvSpPr>
          <p:cNvPr id="11" name="MH_Other_4"/>
          <p:cNvSpPr/>
          <p:nvPr>
            <p:custDataLst>
              <p:tags r:id="rId2"/>
            </p:custDataLst>
          </p:nvPr>
        </p:nvSpPr>
        <p:spPr>
          <a:xfrm>
            <a:off x="602615" y="3578225"/>
            <a:ext cx="220663" cy="220663"/>
          </a:xfrm>
          <a:prstGeom prst="ellipse">
            <a:avLst/>
          </a:prstGeom>
          <a:solidFill>
            <a:srgbClr val="ED7D31"/>
          </a:solidFill>
          <a:ln>
            <a:noFill/>
          </a:ln>
        </p:spPr>
        <p:style>
          <a:lnRef idx="0">
            <a:scrgbClr r="0" g="0" b="0"/>
          </a:lnRef>
          <a:fillRef idx="0">
            <a:scrgbClr r="0" g="0" b="0"/>
          </a:fillRef>
          <a:effectRef idx="0">
            <a:scrgbClr r="0" g="0" b="0"/>
          </a:effectRef>
          <a:fontRef idx="minor">
            <a:sysClr val="window" lastClr="FFFFFF"/>
          </a:fontRef>
        </p:style>
        <p:txBody>
          <a:bodyPr anchor="ctr"/>
          <a:lstStyle>
            <a:lvl1pPr>
              <a:defRPr>
                <a:solidFill>
                  <a:sysClr val="windowText" lastClr="000000"/>
                </a:solidFill>
                <a:latin typeface="Calibri" panose="020F0502020204030204" charset="0"/>
                <a:ea typeface="宋体" panose="02010600030101010101" pitchFamily="2" charset="-122"/>
              </a:defRPr>
            </a:lvl1pPr>
            <a:lvl2pPr marL="742950" indent="-285750">
              <a:defRPr>
                <a:solidFill>
                  <a:sysClr val="windowText" lastClr="000000"/>
                </a:solidFill>
                <a:latin typeface="Calibri" panose="020F0502020204030204" charset="0"/>
                <a:ea typeface="宋体" panose="02010600030101010101" pitchFamily="2" charset="-122"/>
              </a:defRPr>
            </a:lvl2pPr>
            <a:lvl3pPr marL="1143000" indent="-228600">
              <a:defRPr>
                <a:solidFill>
                  <a:sysClr val="windowText" lastClr="000000"/>
                </a:solidFill>
                <a:latin typeface="Calibri" panose="020F0502020204030204" charset="0"/>
                <a:ea typeface="宋体" panose="02010600030101010101" pitchFamily="2" charset="-122"/>
              </a:defRPr>
            </a:lvl3pPr>
            <a:lvl4pPr marL="1600200" indent="-228600">
              <a:defRPr>
                <a:solidFill>
                  <a:sysClr val="windowText" lastClr="000000"/>
                </a:solidFill>
                <a:latin typeface="Calibri" panose="020F0502020204030204" charset="0"/>
                <a:ea typeface="宋体" panose="02010600030101010101" pitchFamily="2" charset="-122"/>
              </a:defRPr>
            </a:lvl4pPr>
            <a:lvl5pPr marL="2057400" indent="-228600">
              <a:defRPr>
                <a:solidFill>
                  <a:sysClr val="windowText" lastClr="000000"/>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zh-HK" altLang="en-US" sz="1800" b="0" i="0" u="none" strike="noStrike" kern="1200" cap="none" spc="0" normalizeH="0" baseline="0" noProof="0">
              <a:ln>
                <a:noFill/>
              </a:ln>
              <a:solidFill>
                <a:srgbClr val="FFFFFF"/>
              </a:solidFill>
              <a:effectLst/>
              <a:uLnTx/>
              <a:uFillTx/>
              <a:latin typeface="Calibri" panose="020F0502020204030204" charset="0"/>
              <a:ea typeface="PMingLiU" panose="02020500000000000000" pitchFamily="18" charset="-120"/>
              <a:cs typeface="+mn-ea"/>
            </a:endParaRPr>
          </a:p>
        </p:txBody>
      </p:sp>
      <p:sp>
        <p:nvSpPr>
          <p:cNvPr id="12" name="MH_Other_5"/>
          <p:cNvSpPr/>
          <p:nvPr>
            <p:custDataLst>
              <p:tags r:id="rId3"/>
            </p:custDataLst>
          </p:nvPr>
        </p:nvSpPr>
        <p:spPr>
          <a:xfrm>
            <a:off x="602615" y="2800033"/>
            <a:ext cx="220663" cy="220663"/>
          </a:xfrm>
          <a:prstGeom prst="ellipse">
            <a:avLst/>
          </a:prstGeom>
          <a:solidFill>
            <a:srgbClr val="ED7D31"/>
          </a:solidFill>
          <a:ln>
            <a:noFill/>
          </a:ln>
        </p:spPr>
        <p:style>
          <a:lnRef idx="0">
            <a:scrgbClr r="0" g="0" b="0"/>
          </a:lnRef>
          <a:fillRef idx="0">
            <a:scrgbClr r="0" g="0" b="0"/>
          </a:fillRef>
          <a:effectRef idx="0">
            <a:scrgbClr r="0" g="0" b="0"/>
          </a:effectRef>
          <a:fontRef idx="minor">
            <a:sysClr val="window" lastClr="FFFFFF"/>
          </a:fontRef>
        </p:style>
        <p:txBody>
          <a:bodyPr anchor="ctr"/>
          <a:lstStyle>
            <a:lvl1pPr>
              <a:defRPr>
                <a:solidFill>
                  <a:sysClr val="windowText" lastClr="000000"/>
                </a:solidFill>
                <a:latin typeface="Calibri" panose="020F0502020204030204" charset="0"/>
                <a:ea typeface="宋体" panose="02010600030101010101" pitchFamily="2" charset="-122"/>
              </a:defRPr>
            </a:lvl1pPr>
            <a:lvl2pPr marL="742950" indent="-285750">
              <a:defRPr>
                <a:solidFill>
                  <a:sysClr val="windowText" lastClr="000000"/>
                </a:solidFill>
                <a:latin typeface="Calibri" panose="020F0502020204030204" charset="0"/>
                <a:ea typeface="宋体" panose="02010600030101010101" pitchFamily="2" charset="-122"/>
              </a:defRPr>
            </a:lvl2pPr>
            <a:lvl3pPr marL="1143000" indent="-228600">
              <a:defRPr>
                <a:solidFill>
                  <a:sysClr val="windowText" lastClr="000000"/>
                </a:solidFill>
                <a:latin typeface="Calibri" panose="020F0502020204030204" charset="0"/>
                <a:ea typeface="宋体" panose="02010600030101010101" pitchFamily="2" charset="-122"/>
              </a:defRPr>
            </a:lvl3pPr>
            <a:lvl4pPr marL="1600200" indent="-228600">
              <a:defRPr>
                <a:solidFill>
                  <a:sysClr val="windowText" lastClr="000000"/>
                </a:solidFill>
                <a:latin typeface="Calibri" panose="020F0502020204030204" charset="0"/>
                <a:ea typeface="宋体" panose="02010600030101010101" pitchFamily="2" charset="-122"/>
              </a:defRPr>
            </a:lvl4pPr>
            <a:lvl5pPr marL="2057400" indent="-228600">
              <a:defRPr>
                <a:solidFill>
                  <a:sysClr val="windowText" lastClr="000000"/>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zh-HK" altLang="en-US" sz="1800" b="0" i="0" u="none" strike="noStrike" kern="1200" cap="none" spc="0" normalizeH="0" baseline="0" noProof="0">
              <a:ln>
                <a:noFill/>
              </a:ln>
              <a:solidFill>
                <a:srgbClr val="FFFFFF"/>
              </a:solidFill>
              <a:effectLst/>
              <a:uLnTx/>
              <a:uFillTx/>
              <a:latin typeface="Calibri" panose="020F0502020204030204" charset="0"/>
              <a:ea typeface="PMingLiU" panose="02020500000000000000" pitchFamily="18" charset="-120"/>
              <a:cs typeface="+mn-ea"/>
            </a:endParaRPr>
          </a:p>
        </p:txBody>
      </p:sp>
      <p:sp>
        <p:nvSpPr>
          <p:cNvPr id="15" name="矩形 14"/>
          <p:cNvSpPr/>
          <p:nvPr/>
        </p:nvSpPr>
        <p:spPr>
          <a:xfrm>
            <a:off x="932815" y="3457258"/>
            <a:ext cx="5568950" cy="460375"/>
          </a:xfrm>
          <a:prstGeom prst="rect">
            <a:avLst/>
          </a:prstGeom>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从关注数量增长，到更加注重质量效益</a:t>
            </a: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6" name="MH_Other_4"/>
          <p:cNvSpPr/>
          <p:nvPr>
            <p:custDataLst>
              <p:tags r:id="rId4"/>
            </p:custDataLst>
          </p:nvPr>
        </p:nvSpPr>
        <p:spPr>
          <a:xfrm>
            <a:off x="602615" y="4404360"/>
            <a:ext cx="220663" cy="220663"/>
          </a:xfrm>
          <a:prstGeom prst="ellipse">
            <a:avLst/>
          </a:prstGeom>
          <a:solidFill>
            <a:srgbClr val="ED7D31"/>
          </a:solidFill>
          <a:ln>
            <a:noFill/>
          </a:ln>
        </p:spPr>
        <p:style>
          <a:lnRef idx="0">
            <a:scrgbClr r="0" g="0" b="0"/>
          </a:lnRef>
          <a:fillRef idx="0">
            <a:scrgbClr r="0" g="0" b="0"/>
          </a:fillRef>
          <a:effectRef idx="0">
            <a:scrgbClr r="0" g="0" b="0"/>
          </a:effectRef>
          <a:fontRef idx="minor">
            <a:sysClr val="window" lastClr="FFFFFF"/>
          </a:fontRef>
        </p:style>
        <p:txBody>
          <a:bodyPr anchor="ctr"/>
          <a:lstStyle>
            <a:lvl1pPr>
              <a:defRPr>
                <a:solidFill>
                  <a:sysClr val="windowText" lastClr="000000"/>
                </a:solidFill>
                <a:latin typeface="Calibri" panose="020F0502020204030204" charset="0"/>
                <a:ea typeface="宋体" panose="02010600030101010101" pitchFamily="2" charset="-122"/>
              </a:defRPr>
            </a:lvl1pPr>
            <a:lvl2pPr marL="742950" indent="-285750">
              <a:defRPr>
                <a:solidFill>
                  <a:sysClr val="windowText" lastClr="000000"/>
                </a:solidFill>
                <a:latin typeface="Calibri" panose="020F0502020204030204" charset="0"/>
                <a:ea typeface="宋体" panose="02010600030101010101" pitchFamily="2" charset="-122"/>
              </a:defRPr>
            </a:lvl2pPr>
            <a:lvl3pPr marL="1143000" indent="-228600">
              <a:defRPr>
                <a:solidFill>
                  <a:sysClr val="windowText" lastClr="000000"/>
                </a:solidFill>
                <a:latin typeface="Calibri" panose="020F0502020204030204" charset="0"/>
                <a:ea typeface="宋体" panose="02010600030101010101" pitchFamily="2" charset="-122"/>
              </a:defRPr>
            </a:lvl3pPr>
            <a:lvl4pPr marL="1600200" indent="-228600">
              <a:defRPr>
                <a:solidFill>
                  <a:sysClr val="windowText" lastClr="000000"/>
                </a:solidFill>
                <a:latin typeface="Calibri" panose="020F0502020204030204" charset="0"/>
                <a:ea typeface="宋体" panose="02010600030101010101" pitchFamily="2" charset="-122"/>
              </a:defRPr>
            </a:lvl4pPr>
            <a:lvl5pPr marL="2057400" indent="-228600">
              <a:defRPr>
                <a:solidFill>
                  <a:sysClr val="windowText" lastClr="000000"/>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zh-HK" altLang="en-US" sz="1800" b="0" i="0" u="none" strike="noStrike" kern="1200" cap="none" spc="0" normalizeH="0" baseline="0" noProof="0">
              <a:ln>
                <a:noFill/>
              </a:ln>
              <a:solidFill>
                <a:srgbClr val="FFFFFF"/>
              </a:solidFill>
              <a:effectLst/>
              <a:uLnTx/>
              <a:uFillTx/>
              <a:latin typeface="Calibri" panose="020F0502020204030204" charset="0"/>
              <a:ea typeface="PMingLiU" panose="02020500000000000000" pitchFamily="18" charset="-120"/>
              <a:cs typeface="+mn-ea"/>
            </a:endParaRPr>
          </a:p>
        </p:txBody>
      </p:sp>
      <p:sp>
        <p:nvSpPr>
          <p:cNvPr id="17" name="矩形 16"/>
          <p:cNvSpPr/>
          <p:nvPr/>
        </p:nvSpPr>
        <p:spPr>
          <a:xfrm>
            <a:off x="932815" y="4098925"/>
            <a:ext cx="7016750" cy="831850"/>
          </a:xfrm>
          <a:prstGeom prst="rect">
            <a:avLst/>
          </a:prstGeom>
        </p:spPr>
        <p:txBody>
          <a:bodyPr>
            <a:spAutoFit/>
          </a:bodyPr>
          <a:lstStyle/>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从经济、政治、文化建设“三位一体”，到经济、政治、文化、社会、生态建设“五位一体”</a:t>
            </a: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18" name="MH_Other_4"/>
          <p:cNvSpPr/>
          <p:nvPr>
            <p:custDataLst>
              <p:tags r:id="rId5"/>
            </p:custDataLst>
          </p:nvPr>
        </p:nvSpPr>
        <p:spPr>
          <a:xfrm>
            <a:off x="602615" y="5484495"/>
            <a:ext cx="220663" cy="220663"/>
          </a:xfrm>
          <a:prstGeom prst="ellipse">
            <a:avLst/>
          </a:prstGeom>
          <a:solidFill>
            <a:srgbClr val="ED7D31"/>
          </a:solidFill>
          <a:ln>
            <a:noFill/>
          </a:ln>
        </p:spPr>
        <p:style>
          <a:lnRef idx="0">
            <a:scrgbClr r="0" g="0" b="0"/>
          </a:lnRef>
          <a:fillRef idx="0">
            <a:scrgbClr r="0" g="0" b="0"/>
          </a:fillRef>
          <a:effectRef idx="0">
            <a:scrgbClr r="0" g="0" b="0"/>
          </a:effectRef>
          <a:fontRef idx="minor">
            <a:sysClr val="window" lastClr="FFFFFF"/>
          </a:fontRef>
        </p:style>
        <p:txBody>
          <a:bodyPr anchor="ctr"/>
          <a:lstStyle>
            <a:lvl1pPr>
              <a:defRPr>
                <a:solidFill>
                  <a:sysClr val="windowText" lastClr="000000"/>
                </a:solidFill>
                <a:latin typeface="Calibri" panose="020F0502020204030204" charset="0"/>
                <a:ea typeface="宋体" panose="02010600030101010101" pitchFamily="2" charset="-122"/>
              </a:defRPr>
            </a:lvl1pPr>
            <a:lvl2pPr marL="742950" indent="-285750">
              <a:defRPr>
                <a:solidFill>
                  <a:sysClr val="windowText" lastClr="000000"/>
                </a:solidFill>
                <a:latin typeface="Calibri" panose="020F0502020204030204" charset="0"/>
                <a:ea typeface="宋体" panose="02010600030101010101" pitchFamily="2" charset="-122"/>
              </a:defRPr>
            </a:lvl2pPr>
            <a:lvl3pPr marL="1143000" indent="-228600">
              <a:defRPr>
                <a:solidFill>
                  <a:sysClr val="windowText" lastClr="000000"/>
                </a:solidFill>
                <a:latin typeface="Calibri" panose="020F0502020204030204" charset="0"/>
                <a:ea typeface="宋体" panose="02010600030101010101" pitchFamily="2" charset="-122"/>
              </a:defRPr>
            </a:lvl3pPr>
            <a:lvl4pPr marL="1600200" indent="-228600">
              <a:defRPr>
                <a:solidFill>
                  <a:sysClr val="windowText" lastClr="000000"/>
                </a:solidFill>
                <a:latin typeface="Calibri" panose="020F0502020204030204" charset="0"/>
                <a:ea typeface="宋体" panose="02010600030101010101" pitchFamily="2" charset="-122"/>
              </a:defRPr>
            </a:lvl4pPr>
            <a:lvl5pPr marL="2057400" indent="-228600">
              <a:defRPr>
                <a:solidFill>
                  <a:sysClr val="windowText" lastClr="000000"/>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ysClr val="windowText" lastClr="000000"/>
                </a:solidFill>
                <a:latin typeface="Calibri" panose="020F050202020403020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zh-HK" altLang="en-US" sz="1800" b="0" i="0" u="none" strike="noStrike" kern="1200" cap="none" spc="0" normalizeH="0" baseline="0" noProof="0">
              <a:ln>
                <a:noFill/>
              </a:ln>
              <a:solidFill>
                <a:srgbClr val="FFFFFF"/>
              </a:solidFill>
              <a:effectLst/>
              <a:uLnTx/>
              <a:uFillTx/>
              <a:latin typeface="Calibri" panose="020F0502020204030204" charset="0"/>
              <a:ea typeface="PMingLiU" panose="02020500000000000000" pitchFamily="18" charset="-120"/>
              <a:cs typeface="+mn-ea"/>
            </a:endParaRPr>
          </a:p>
        </p:txBody>
      </p:sp>
      <p:sp>
        <p:nvSpPr>
          <p:cNvPr id="19" name="矩形 18"/>
          <p:cNvSpPr/>
          <p:nvPr/>
        </p:nvSpPr>
        <p:spPr>
          <a:xfrm>
            <a:off x="932815" y="5179695"/>
            <a:ext cx="7016750" cy="830263"/>
          </a:xfrm>
          <a:prstGeom prst="rect">
            <a:avLst/>
          </a:prstGeom>
        </p:spPr>
        <p:txBody>
          <a:bodyPr>
            <a:spAutoFit/>
          </a:bodyPr>
          <a:lstStyle/>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从单纯追求经济增长到强调“以人为本”“全面协调可持续”“统筹兼顾”</a:t>
            </a: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36876" name="Picture 13" descr="https://timgsa.baidu.com/timg?image&amp;quality=80&amp;size=b9999_10000&amp;sec=1525344504435&amp;di=148f1615facb3eef855477b0a961009c&amp;imgtype=0&amp;src=http%3A%2F%2Fimg.mp.itc.cn%2Fupload%2F20160921%2F92907486574f407b97fb677582019acb_th.jpg"/>
          <p:cNvPicPr>
            <a:picLocks noChangeAspect="1"/>
          </p:cNvPicPr>
          <p:nvPr/>
        </p:nvPicPr>
        <p:blipFill>
          <a:blip r:embed="rId6">
            <a:clrChange>
              <a:clrFrom>
                <a:srgbClr val="FFFFFF"/>
              </a:clrFrom>
              <a:clrTo>
                <a:srgbClr val="FFFFFF">
                  <a:alpha val="0"/>
                </a:srgbClr>
              </a:clrTo>
            </a:clrChange>
          </a:blip>
          <a:stretch>
            <a:fillRect/>
          </a:stretch>
        </p:blipFill>
        <p:spPr>
          <a:xfrm>
            <a:off x="6736715" y="2390458"/>
            <a:ext cx="2082800" cy="1187450"/>
          </a:xfrm>
          <a:prstGeom prst="rect">
            <a:avLst/>
          </a:prstGeom>
          <a:noFill/>
          <a:ln w="9525">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第一节  科学发展观的形成</a:t>
            </a:r>
            <a:endParaRPr lang="zh-CN" altLang="en-US"/>
          </a:p>
        </p:txBody>
      </p:sp>
      <p:sp>
        <p:nvSpPr>
          <p:cNvPr id="3" name="内容占位符 2"/>
          <p:cNvSpPr>
            <a:spLocks noGrp="1"/>
          </p:cNvSpPr>
          <p:nvPr>
            <p:ph idx="1"/>
          </p:nvPr>
        </p:nvSpPr>
        <p:spPr/>
        <p:txBody>
          <a:bodyPr/>
          <a:p>
            <a:pPr>
              <a:lnSpc>
                <a:spcPct val="180000"/>
              </a:lnSpc>
            </a:pPr>
            <a:r>
              <a:rPr lang="zh-CN" altLang="en-US" b="1"/>
              <a:t>一 科学发展观的形成条件</a:t>
            </a:r>
            <a:endParaRPr lang="zh-CN" altLang="en-US" b="1"/>
          </a:p>
          <a:p>
            <a:pPr>
              <a:lnSpc>
                <a:spcPct val="180000"/>
              </a:lnSpc>
            </a:pPr>
            <a:r>
              <a:rPr lang="zh-CN" altLang="en-US"/>
              <a:t>       科学发展观是我们党坚持以马克思列宁主义、毛泽东思想、邓小平理论和“三个代表”重要思想为指导，在准确把握世界发展趋势、认真总结我国发展经验、深入分析我国发展阶段性特征的基础上提出来的。</a:t>
            </a:r>
            <a:endParaRPr lang="zh-CN" altLang="en-US"/>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47980" y="1147445"/>
            <a:ext cx="8448040" cy="2223135"/>
          </a:xfrm>
        </p:spPr>
        <p:txBody>
          <a:bodyPr/>
          <a:p>
            <a:pPr algn="l">
              <a:lnSpc>
                <a:spcPct val="150000"/>
              </a:lnSpc>
              <a:spcBef>
                <a:spcPct val="50000"/>
              </a:spcBef>
            </a:pPr>
            <a:r>
              <a:rPr lang="zh-CN" altLang="en-US" dirty="0">
                <a:solidFill>
                  <a:srgbClr val="000000"/>
                </a:solidFill>
                <a:cs typeface="微软雅黑" panose="020B0503020204020204" charset="-122"/>
                <a:sym typeface="+mn-ea"/>
              </a:rPr>
              <a:t>        科学发展观</a:t>
            </a:r>
            <a:r>
              <a:rPr lang="en-US" altLang="zh-CN" dirty="0">
                <a:solidFill>
                  <a:srgbClr val="000000"/>
                </a:solidFill>
                <a:cs typeface="微软雅黑" panose="020B0503020204020204" charset="-122"/>
                <a:sym typeface="+mn-ea"/>
              </a:rPr>
              <a:t>,</a:t>
            </a:r>
            <a:r>
              <a:rPr lang="zh-CN" altLang="en-US" dirty="0">
                <a:solidFill>
                  <a:srgbClr val="000000"/>
                </a:solidFill>
                <a:cs typeface="微软雅黑" panose="020B0503020204020204" charset="-122"/>
                <a:sym typeface="+mn-ea"/>
              </a:rPr>
              <a:t>第一要义是发展</a:t>
            </a:r>
            <a:r>
              <a:rPr lang="en-US" altLang="zh-CN" dirty="0">
                <a:solidFill>
                  <a:srgbClr val="000000"/>
                </a:solidFill>
                <a:cs typeface="微软雅黑" panose="020B0503020204020204" charset="-122"/>
                <a:sym typeface="+mn-ea"/>
              </a:rPr>
              <a:t>,</a:t>
            </a:r>
            <a:r>
              <a:rPr lang="zh-CN" altLang="en-US" dirty="0">
                <a:solidFill>
                  <a:srgbClr val="000000"/>
                </a:solidFill>
                <a:cs typeface="微软雅黑" panose="020B0503020204020204" charset="-122"/>
                <a:sym typeface="+mn-ea"/>
              </a:rPr>
              <a:t>核心是以人为本，基本要求是全面协调可持续</a:t>
            </a:r>
            <a:r>
              <a:rPr lang="en-US" altLang="zh-CN" dirty="0">
                <a:solidFill>
                  <a:srgbClr val="000000"/>
                </a:solidFill>
                <a:cs typeface="微软雅黑" panose="020B0503020204020204" charset="-122"/>
                <a:sym typeface="+mn-ea"/>
              </a:rPr>
              <a:t>,</a:t>
            </a:r>
            <a:r>
              <a:rPr lang="zh-CN" altLang="en-US" dirty="0">
                <a:solidFill>
                  <a:srgbClr val="000000"/>
                </a:solidFill>
                <a:cs typeface="微软雅黑" panose="020B0503020204020204" charset="-122"/>
                <a:sym typeface="+mn-ea"/>
              </a:rPr>
              <a:t>根本方法是统筹兼顾。</a:t>
            </a:r>
            <a:r>
              <a:rPr lang="zh-CN" altLang="en-US" dirty="0">
                <a:cs typeface="微软雅黑" panose="020B0503020204020204" charset="-122"/>
                <a:sym typeface="+mn-ea"/>
              </a:rPr>
              <a:t> </a:t>
            </a:r>
            <a:endParaRPr lang="zh-CN" altLang="en-US" dirty="0">
              <a:latin typeface="Times New Roman" panose="02020603050405020304" charset="0"/>
              <a:ea typeface="华文行楷" pitchFamily="2" charset="-122"/>
            </a:endParaRPr>
          </a:p>
          <a:p>
            <a:pPr marL="457200" lvl="1" indent="0" algn="l">
              <a:lnSpc>
                <a:spcPct val="150000"/>
              </a:lnSpc>
              <a:spcBef>
                <a:spcPct val="50000"/>
              </a:spcBef>
              <a:buNone/>
            </a:pPr>
            <a:r>
              <a:rPr lang="en-US" altLang="zh-CN" b="1"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1</a:t>
            </a:r>
            <a:r>
              <a:rPr lang="zh-CN" altLang="en-US" b="1"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、推动经济社会发展是科学发展观的第一要义；</a:t>
            </a:r>
            <a:endParaRPr lang="zh-CN" altLang="en-US" b="1"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a:p>
            <a:pPr marL="457200" lvl="1" indent="0" algn="l">
              <a:lnSpc>
                <a:spcPct val="150000"/>
              </a:lnSpc>
              <a:spcBef>
                <a:spcPct val="50000"/>
              </a:spcBef>
              <a:buNone/>
            </a:pPr>
            <a:endParaRPr lang="zh-CN" altLang="en-US" dirty="0">
              <a:solidFill>
                <a:schemeClr val="hlink"/>
              </a:solidFill>
              <a:latin typeface="Arial" panose="020B0604020202020204" pitchFamily="34" charset="0"/>
            </a:endParaRPr>
          </a:p>
          <a:p>
            <a:endParaRPr lang="zh-CN" altLang="en-US"/>
          </a:p>
        </p:txBody>
      </p:sp>
      <p:sp>
        <p:nvSpPr>
          <p:cNvPr id="4" name="矩形 3"/>
          <p:cNvSpPr/>
          <p:nvPr/>
        </p:nvSpPr>
        <p:spPr>
          <a:xfrm>
            <a:off x="1778953" y="3370263"/>
            <a:ext cx="5584825" cy="461963"/>
          </a:xfrm>
          <a:prstGeom prst="rect">
            <a:avLst/>
          </a:prstGeom>
        </p:spPr>
        <p:txBody>
          <a:bodyPr>
            <a:spAutoFit/>
          </a:bodyP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深刻地回答了“为什么发展”的问题</a:t>
            </a:r>
            <a:endParaRPr kumimoji="0" lang="zh-CN" altLang="en-US" sz="2400" b="1" i="0" u="sng"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39941" name="组合 3"/>
          <p:cNvGrpSpPr/>
          <p:nvPr/>
        </p:nvGrpSpPr>
        <p:grpSpPr>
          <a:xfrm>
            <a:off x="1025525" y="4171633"/>
            <a:ext cx="2867025" cy="461962"/>
            <a:chOff x="1025081" y="3525741"/>
            <a:chExt cx="2866981" cy="461665"/>
          </a:xfrm>
          <a:solidFill>
            <a:schemeClr val="accent2">
              <a:lumMod val="40000"/>
              <a:lumOff val="60000"/>
            </a:schemeClr>
          </a:solidFill>
        </p:grpSpPr>
        <p:sp>
          <p:nvSpPr>
            <p:cNvPr id="39957" name="椭圆 8"/>
            <p:cNvSpPr/>
            <p:nvPr/>
          </p:nvSpPr>
          <p:spPr>
            <a:xfrm>
              <a:off x="1025081" y="3684574"/>
              <a:ext cx="145415" cy="144000"/>
            </a:xfrm>
            <a:prstGeom prst="ellipse">
              <a:avLst/>
            </a:prstGeom>
            <a:grp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5" name="矩形 14"/>
            <p:cNvSpPr/>
            <p:nvPr/>
          </p:nvSpPr>
          <p:spPr>
            <a:xfrm>
              <a:off x="1266377" y="3525741"/>
              <a:ext cx="2625685" cy="461665"/>
            </a:xfrm>
            <a:prstGeom prst="rect">
              <a:avLst/>
            </a:prstGeom>
            <a:grpFill/>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把握发展规律</a:t>
              </a: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39942" name="组合 15"/>
          <p:cNvGrpSpPr/>
          <p:nvPr/>
        </p:nvGrpSpPr>
        <p:grpSpPr>
          <a:xfrm>
            <a:off x="1025525" y="4866958"/>
            <a:ext cx="2867025" cy="461962"/>
            <a:chOff x="1025081" y="3525741"/>
            <a:chExt cx="2866981" cy="461665"/>
          </a:xfrm>
          <a:gradFill>
            <a:gsLst>
              <a:gs pos="0">
                <a:srgbClr val="FBFB11"/>
              </a:gs>
              <a:gs pos="100000">
                <a:srgbClr val="838309"/>
              </a:gs>
            </a:gsLst>
            <a:lin ang="5400000" scaled="0"/>
          </a:gradFill>
        </p:grpSpPr>
        <p:sp>
          <p:nvSpPr>
            <p:cNvPr id="39955" name="椭圆 8"/>
            <p:cNvSpPr/>
            <p:nvPr/>
          </p:nvSpPr>
          <p:spPr>
            <a:xfrm>
              <a:off x="1025081" y="3684574"/>
              <a:ext cx="145415" cy="144000"/>
            </a:xfrm>
            <a:prstGeom prst="ellipse">
              <a:avLst/>
            </a:prstGeom>
            <a:grp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8" name="矩形 17"/>
            <p:cNvSpPr/>
            <p:nvPr/>
          </p:nvSpPr>
          <p:spPr>
            <a:xfrm>
              <a:off x="1266377" y="3525741"/>
              <a:ext cx="2625685" cy="461665"/>
            </a:xfrm>
            <a:prstGeom prst="rect">
              <a:avLst/>
            </a:prstGeom>
            <a:grpFill/>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创新发展理念</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39943" name="组合 18"/>
          <p:cNvGrpSpPr/>
          <p:nvPr/>
        </p:nvGrpSpPr>
        <p:grpSpPr>
          <a:xfrm>
            <a:off x="1025525" y="5642610"/>
            <a:ext cx="2867025" cy="460375"/>
            <a:chOff x="1025081" y="3525741"/>
            <a:chExt cx="3019381" cy="459763"/>
          </a:xfrm>
          <a:gradFill>
            <a:gsLst>
              <a:gs pos="0">
                <a:srgbClr val="9EE256"/>
              </a:gs>
              <a:gs pos="100000">
                <a:srgbClr val="52762D"/>
              </a:gs>
            </a:gsLst>
            <a:lin ang="5400000" scaled="0"/>
          </a:gradFill>
        </p:grpSpPr>
        <p:sp>
          <p:nvSpPr>
            <p:cNvPr id="39953" name="椭圆 8"/>
            <p:cNvSpPr/>
            <p:nvPr/>
          </p:nvSpPr>
          <p:spPr>
            <a:xfrm>
              <a:off x="1025081" y="3684574"/>
              <a:ext cx="145415" cy="144000"/>
            </a:xfrm>
            <a:prstGeom prst="ellipse">
              <a:avLst/>
            </a:prstGeom>
            <a:grp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21" name="矩形 20"/>
            <p:cNvSpPr/>
            <p:nvPr/>
          </p:nvSpPr>
          <p:spPr>
            <a:xfrm>
              <a:off x="1266377" y="3525741"/>
              <a:ext cx="2778085" cy="459763"/>
            </a:xfrm>
            <a:prstGeom prst="rect">
              <a:avLst/>
            </a:prstGeom>
            <a:grpFill/>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转变经济发展方式</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39944" name="组合 21"/>
          <p:cNvGrpSpPr/>
          <p:nvPr/>
        </p:nvGrpSpPr>
        <p:grpSpPr>
          <a:xfrm>
            <a:off x="4835525" y="4171633"/>
            <a:ext cx="2867025" cy="461962"/>
            <a:chOff x="1025081" y="3525741"/>
            <a:chExt cx="2866981" cy="461665"/>
          </a:xfrm>
          <a:solidFill>
            <a:schemeClr val="accent2">
              <a:lumMod val="40000"/>
              <a:lumOff val="60000"/>
            </a:schemeClr>
          </a:solidFill>
        </p:grpSpPr>
        <p:sp>
          <p:nvSpPr>
            <p:cNvPr id="39951" name="椭圆 8"/>
            <p:cNvSpPr/>
            <p:nvPr/>
          </p:nvSpPr>
          <p:spPr>
            <a:xfrm>
              <a:off x="1025081" y="3684574"/>
              <a:ext cx="145415" cy="144000"/>
            </a:xfrm>
            <a:prstGeom prst="ellipse">
              <a:avLst/>
            </a:prstGeom>
            <a:grp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24" name="矩形 23"/>
            <p:cNvSpPr/>
            <p:nvPr/>
          </p:nvSpPr>
          <p:spPr>
            <a:xfrm>
              <a:off x="1266377" y="3525741"/>
              <a:ext cx="2625685" cy="461665"/>
            </a:xfrm>
            <a:prstGeom prst="rect">
              <a:avLst/>
            </a:prstGeom>
            <a:grpFill/>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破解发展难题</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39945" name="组合 24"/>
          <p:cNvGrpSpPr/>
          <p:nvPr/>
        </p:nvGrpSpPr>
        <p:grpSpPr>
          <a:xfrm>
            <a:off x="4835525" y="4867275"/>
            <a:ext cx="3300095" cy="460375"/>
            <a:chOff x="1025081" y="3525632"/>
            <a:chExt cx="3592621" cy="459763"/>
          </a:xfrm>
          <a:gradFill>
            <a:gsLst>
              <a:gs pos="0">
                <a:srgbClr val="FBFB11"/>
              </a:gs>
              <a:gs pos="100000">
                <a:srgbClr val="838309"/>
              </a:gs>
            </a:gsLst>
            <a:lin ang="5400000" scaled="0"/>
          </a:gradFill>
        </p:grpSpPr>
        <p:sp>
          <p:nvSpPr>
            <p:cNvPr id="39949" name="椭圆 8"/>
            <p:cNvSpPr/>
            <p:nvPr/>
          </p:nvSpPr>
          <p:spPr>
            <a:xfrm>
              <a:off x="1025081" y="3684574"/>
              <a:ext cx="145415" cy="144000"/>
            </a:xfrm>
            <a:prstGeom prst="ellipse">
              <a:avLst/>
            </a:prstGeom>
            <a:grp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27" name="矩形 26"/>
            <p:cNvSpPr/>
            <p:nvPr/>
          </p:nvSpPr>
          <p:spPr>
            <a:xfrm>
              <a:off x="1266282" y="3525632"/>
              <a:ext cx="3351420" cy="459763"/>
            </a:xfrm>
            <a:prstGeom prst="rect">
              <a:avLst/>
            </a:prstGeom>
            <a:grpFill/>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提高发展质量和效益</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39946" name="组合 27"/>
          <p:cNvGrpSpPr/>
          <p:nvPr/>
        </p:nvGrpSpPr>
        <p:grpSpPr>
          <a:xfrm>
            <a:off x="4835525" y="5641975"/>
            <a:ext cx="3300095" cy="460375"/>
            <a:chOff x="1025081" y="3525741"/>
            <a:chExt cx="3510316" cy="459763"/>
          </a:xfrm>
          <a:gradFill>
            <a:gsLst>
              <a:gs pos="0">
                <a:srgbClr val="9EE256"/>
              </a:gs>
              <a:gs pos="100000">
                <a:srgbClr val="52762D"/>
              </a:gs>
            </a:gsLst>
            <a:lin ang="5400000" scaled="0"/>
          </a:gradFill>
        </p:grpSpPr>
        <p:sp>
          <p:nvSpPr>
            <p:cNvPr id="39947" name="椭圆 8"/>
            <p:cNvSpPr/>
            <p:nvPr/>
          </p:nvSpPr>
          <p:spPr>
            <a:xfrm>
              <a:off x="1025081" y="3684574"/>
              <a:ext cx="145415" cy="144000"/>
            </a:xfrm>
            <a:prstGeom prst="ellipse">
              <a:avLst/>
            </a:prstGeom>
            <a:grp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30" name="矩形 29"/>
            <p:cNvSpPr/>
            <p:nvPr/>
          </p:nvSpPr>
          <p:spPr>
            <a:xfrm>
              <a:off x="1266296" y="3525741"/>
              <a:ext cx="3269101" cy="459763"/>
            </a:xfrm>
            <a:prstGeom prst="rect">
              <a:avLst/>
            </a:prstGeom>
            <a:grpFill/>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善于抓住和用好机遇</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003300" y="1571625"/>
            <a:ext cx="7589838" cy="461963"/>
          </a:xfrm>
          <a:prstGeom prst="rect">
            <a:avLst/>
          </a:prstGeom>
        </p:spPr>
        <p:txBody>
          <a:bodyPr>
            <a:spAutoFit/>
          </a:bodyP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大国重器</a:t>
            </a:r>
            <a:r>
              <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，是挺起民族脊梁和国家声威的关键支撑。</a:t>
            </a:r>
            <a:endPar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5" name="矩形 4"/>
          <p:cNvSpPr/>
          <p:nvPr/>
        </p:nvSpPr>
        <p:spPr>
          <a:xfrm>
            <a:off x="757238" y="3300413"/>
            <a:ext cx="2478088" cy="1570038"/>
          </a:xfrm>
          <a:prstGeom prst="rect">
            <a:avLst/>
          </a:prstGeom>
        </p:spPr>
        <p:txBody>
          <a:bodyPr>
            <a:spAutoFit/>
          </a:bodyPr>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我国建设和发展的历史，就是一部科技推动、创新发展的历史。</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40965" name="组合 7"/>
          <p:cNvGrpSpPr/>
          <p:nvPr/>
        </p:nvGrpSpPr>
        <p:grpSpPr>
          <a:xfrm>
            <a:off x="3636963" y="2657475"/>
            <a:ext cx="4749800" cy="3151188"/>
            <a:chOff x="3636527" y="2552034"/>
            <a:chExt cx="4750296" cy="3150737"/>
          </a:xfrm>
        </p:grpSpPr>
        <p:sp>
          <p:nvSpPr>
            <p:cNvPr id="6" name="矩形 5"/>
            <p:cNvSpPr/>
            <p:nvPr/>
          </p:nvSpPr>
          <p:spPr>
            <a:xfrm>
              <a:off x="3725436" y="2604415"/>
              <a:ext cx="4572477" cy="3045976"/>
            </a:xfrm>
            <a:prstGeom prst="rect">
              <a:avLst/>
            </a:prstGeom>
          </p:spPr>
          <p:txBody>
            <a:bodyPr>
              <a:spAutoFit/>
            </a:bodyPr>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从新中国建设时期的“两弹一星”到三峡大坝，再到改革开放时代，特别是十八大以来的天宫、蛟龙、天眼、悟空、墨子、大飞机等重大科技成果不断涌现，都一再雄辩地证明了，国之重器在国家安全、经济发展和综合国力提升中的扛鼎作用和深远意义。</a:t>
              </a:r>
              <a:endParaRPr kumimoji="0" lang="zh-CN" altLang="en-US" sz="18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endParaRPr>
            </a:p>
          </p:txBody>
        </p:sp>
        <p:sp>
          <p:nvSpPr>
            <p:cNvPr id="7" name="圆角矩形 6"/>
            <p:cNvSpPr/>
            <p:nvPr/>
          </p:nvSpPr>
          <p:spPr>
            <a:xfrm>
              <a:off x="3636527" y="2552034"/>
              <a:ext cx="4750296" cy="3150737"/>
            </a:xfrm>
            <a:prstGeom prst="roundRect">
              <a:avLst>
                <a:gd name="adj" fmla="val 9770"/>
              </a:avLst>
            </a:prstGeom>
            <a:noFill/>
            <a:ln w="12700" cap="flat" cmpd="sng" algn="ctr">
              <a:solidFill>
                <a:srgbClr val="C00000"/>
              </a:solid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简粗黑" charset="0"/>
                <a:ea typeface="微软简粗黑" charset="0"/>
                <a:cs typeface="微软雅黑" panose="020B0503020204020204" charset="-122"/>
                <a:sym typeface="Arial" panose="020B0604020202020204" pitchFamily="34" charset="0"/>
              </a:endParaRPr>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127125" y="2262188"/>
            <a:ext cx="2960688" cy="1354138"/>
          </a:xfrm>
          <a:prstGeom prst="rect">
            <a:avLst/>
          </a:prstGeom>
        </p:spPr>
        <p:txBody>
          <a:bodyPr>
            <a:spAutoFit/>
          </a:bodyPr>
          <a:p>
            <a:pPr marL="0" marR="0" lvl="0" indent="0" algn="ctr" defTabSz="457200" rtl="0" eaLnBrk="0" fontAlgn="base" latinLnBrk="0" hangingPunct="0">
              <a:lnSpc>
                <a:spcPct val="100000"/>
              </a:lnSpc>
              <a:spcBef>
                <a:spcPts val="600"/>
              </a:spcBef>
              <a:spcAft>
                <a:spcPct val="0"/>
              </a:spcAft>
              <a:buClrTx/>
              <a:buSzTx/>
              <a:buFontTx/>
              <a:buNone/>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“和谐号”</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ctr" defTabSz="457200" rtl="0" eaLnBrk="0" fontAlgn="base" latinLnBrk="0" hangingPunct="0">
              <a:lnSpc>
                <a:spcPct val="100000"/>
              </a:lnSpc>
              <a:spcBef>
                <a:spcPts val="60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不能“互联互通”</a:t>
            </a: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ctr" defTabSz="457200" rtl="0" eaLnBrk="0" fontAlgn="base" latinLnBrk="0" hangingPunct="0">
              <a:lnSpc>
                <a:spcPct val="100000"/>
              </a:lnSpc>
              <a:spcBef>
                <a:spcPts val="60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“洋基因”“混血”</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5" name="矩形 4"/>
          <p:cNvSpPr/>
          <p:nvPr/>
        </p:nvSpPr>
        <p:spPr>
          <a:xfrm>
            <a:off x="2530475" y="1571625"/>
            <a:ext cx="3663950" cy="461963"/>
          </a:xfrm>
          <a:prstGeom prst="rect">
            <a:avLst/>
          </a:prstGeom>
        </p:spPr>
        <p:txBody>
          <a:bodyPr wrap="none">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“和谐号”</a:t>
            </a:r>
            <a:r>
              <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VS</a:t>
            </a: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“复兴号”</a:t>
            </a:r>
            <a:endParaRPr kumimoji="0" lang="zh-CN" altLang="en-US" sz="2400" b="0"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cxnSp>
        <p:nvCxnSpPr>
          <p:cNvPr id="6" name="直接连接符 5"/>
          <p:cNvCxnSpPr/>
          <p:nvPr/>
        </p:nvCxnSpPr>
        <p:spPr>
          <a:xfrm>
            <a:off x="4362450" y="2449513"/>
            <a:ext cx="0" cy="3552825"/>
          </a:xfrm>
          <a:prstGeom prst="line">
            <a:avLst/>
          </a:prstGeom>
          <a:ln w="25400">
            <a:solidFill>
              <a:sysClr val="windowText" lastClr="000000">
                <a:lumMod val="65000"/>
                <a:lumOff val="35000"/>
              </a:sysClr>
            </a:solidFill>
            <a:prstDash val="solid"/>
          </a:ln>
        </p:spPr>
        <p:style>
          <a:lnRef idx="1">
            <a:srgbClr val="4472C4"/>
          </a:lnRef>
          <a:fillRef idx="0">
            <a:srgbClr val="4472C4"/>
          </a:fillRef>
          <a:effectRef idx="0">
            <a:srgbClr val="4472C4"/>
          </a:effectRef>
          <a:fontRef idx="minor">
            <a:sysClr val="windowText" lastClr="000000"/>
          </a:fontRef>
        </p:style>
      </p:cxnSp>
      <p:sp>
        <p:nvSpPr>
          <p:cNvPr id="7" name="矩形 6"/>
          <p:cNvSpPr/>
          <p:nvPr/>
        </p:nvSpPr>
        <p:spPr>
          <a:xfrm>
            <a:off x="4572000" y="2724150"/>
            <a:ext cx="3811588" cy="3278188"/>
          </a:xfrm>
          <a:prstGeom prst="rect">
            <a:avLst/>
          </a:prstGeom>
        </p:spPr>
        <p:txBody>
          <a:bodyPr>
            <a:spAutoFit/>
          </a:bodyPr>
          <a:p>
            <a:pPr marL="342900" marR="0" lvl="0" indent="-342900" algn="just" defTabSz="457200" rtl="0" eaLnBrk="0" fontAlgn="base" latinLnBrk="0" hangingPunct="0">
              <a:lnSpc>
                <a:spcPct val="100000"/>
              </a:lnSpc>
              <a:spcBef>
                <a:spcPts val="6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纯国货！“复兴号”具有完全自主知识产权</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342900" marR="0" lvl="0" indent="-342900" algn="just" defTabSz="457200" rtl="0" eaLnBrk="0" fontAlgn="base" latinLnBrk="0" hangingPunct="0">
              <a:lnSpc>
                <a:spcPct val="100000"/>
              </a:lnSpc>
              <a:spcBef>
                <a:spcPts val="6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软件全部是自主开发</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342900" marR="0" lvl="0" indent="-342900" algn="just" defTabSz="457200" rtl="0" eaLnBrk="0" fontAlgn="base" latinLnBrk="0" hangingPunct="0">
              <a:lnSpc>
                <a:spcPct val="100000"/>
              </a:lnSpc>
              <a:spcBef>
                <a:spcPts val="600"/>
              </a:spcBef>
              <a:spcAft>
                <a:spcPct val="0"/>
              </a:spcAft>
              <a:buClr>
                <a:srgbClr val="C00000"/>
              </a:buClr>
              <a:buSzTx/>
              <a:buFont typeface="Wingdings" panose="05000000000000000000" pitchFamily="2" charset="2"/>
              <a:buChar char="n"/>
              <a:defRPr/>
            </a:pPr>
            <a:r>
              <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254</a:t>
            </a: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项重要标准中，中国标准占</a:t>
            </a:r>
            <a:r>
              <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84%</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342900" marR="0" lvl="0" indent="-342900" algn="just" defTabSz="457200" rtl="0" eaLnBrk="0" fontAlgn="base" latinLnBrk="0" hangingPunct="0">
              <a:lnSpc>
                <a:spcPct val="100000"/>
              </a:lnSpc>
              <a:spcBef>
                <a:spcPts val="6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整体设计以及车体、牵引、网络等关键技术，完全自主知识产权</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9" name="矩形 8"/>
          <p:cNvSpPr/>
          <p:nvPr/>
        </p:nvSpPr>
        <p:spPr>
          <a:xfrm>
            <a:off x="5435600" y="2262188"/>
            <a:ext cx="1905000" cy="461963"/>
          </a:xfrm>
          <a:prstGeom prst="rect">
            <a:avLst/>
          </a:prstGeom>
        </p:spPr>
        <p:txBody>
          <a:bodyPr>
            <a:spAutoFit/>
          </a:bodyPr>
          <a:p>
            <a:pPr marL="0" marR="0" lvl="0" indent="0" algn="ctr" defTabSz="457200" rtl="0" eaLnBrk="0" fontAlgn="base" latinLnBrk="0" hangingPunct="0">
              <a:lnSpc>
                <a:spcPct val="100000"/>
              </a:lnSpc>
              <a:spcBef>
                <a:spcPts val="600"/>
              </a:spcBef>
              <a:spcAft>
                <a:spcPct val="0"/>
              </a:spcAft>
              <a:buClrTx/>
              <a:buSzTx/>
              <a:buFontTx/>
              <a:buNone/>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“复兴号”</a:t>
            </a:r>
            <a:endParaRPr kumimoji="0" lang="en-US" altLang="zh-CN" sz="2400" b="0"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44040" name="图片 11"/>
          <p:cNvPicPr>
            <a:picLocks noChangeAspect="1"/>
          </p:cNvPicPr>
          <p:nvPr/>
        </p:nvPicPr>
        <p:blipFill>
          <a:blip r:embed="rId1">
            <a:clrChange>
              <a:clrFrom>
                <a:srgbClr val="FFFFFF"/>
              </a:clrFrom>
              <a:clrTo>
                <a:srgbClr val="FFFFFF">
                  <a:alpha val="0"/>
                </a:srgbClr>
              </a:clrTo>
            </a:clrChange>
          </a:blip>
          <a:stretch>
            <a:fillRect/>
          </a:stretch>
        </p:blipFill>
        <p:spPr>
          <a:xfrm>
            <a:off x="1409700" y="4017963"/>
            <a:ext cx="2678113" cy="1603375"/>
          </a:xfrm>
          <a:prstGeom prst="rect">
            <a:avLst/>
          </a:prstGeom>
          <a:noFill/>
          <a:ln w="9525">
            <a:noFill/>
          </a:ln>
        </p:spPr>
      </p:pic>
      <p:pic>
        <p:nvPicPr>
          <p:cNvPr id="2" name="中国全球首创：复兴号动车，将实现时速350公里自动驾驶功能">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5027295" y="6158865"/>
            <a:ext cx="724535" cy="3956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276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400">
                <a:solidFill>
                  <a:schemeClr val="accent2">
                    <a:lumMod val="75000"/>
                  </a:schemeClr>
                </a:solidFill>
              </a:rPr>
              <a:t>2、以人为本是科学发展观的核心立场</a:t>
            </a:r>
            <a:endParaRPr lang="zh-CN" altLang="en-US" sz="2400">
              <a:solidFill>
                <a:schemeClr val="accent2">
                  <a:lumMod val="75000"/>
                </a:schemeClr>
              </a:solidFill>
            </a:endParaRPr>
          </a:p>
        </p:txBody>
      </p:sp>
      <p:sp>
        <p:nvSpPr>
          <p:cNvPr id="3" name="内容占位符 2"/>
          <p:cNvSpPr>
            <a:spLocks noGrp="1"/>
          </p:cNvSpPr>
          <p:nvPr>
            <p:ph idx="1"/>
          </p:nvPr>
        </p:nvSpPr>
        <p:spPr/>
        <p:txBody>
          <a:bodyPr/>
          <a:p>
            <a:pPr marL="457200" lvl="1" indent="0" algn="l">
              <a:lnSpc>
                <a:spcPct val="150000"/>
              </a:lnSpc>
              <a:spcBef>
                <a:spcPct val="50000"/>
              </a:spcBef>
              <a:buNone/>
            </a:pPr>
            <a:endParaRPr lang="zh-CN" altLang="en-US" b="1"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a:p>
            <a:pPr marL="457200" lvl="1" indent="0" algn="l">
              <a:lnSpc>
                <a:spcPct val="150000"/>
              </a:lnSpc>
              <a:spcBef>
                <a:spcPct val="50000"/>
              </a:spcBef>
              <a:buNone/>
            </a:pPr>
            <a:endParaRPr lang="zh-CN" altLang="en-US" b="1"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a:p>
            <a:pPr marL="457200" lvl="1" indent="0" algn="l">
              <a:lnSpc>
                <a:spcPct val="150000"/>
              </a:lnSpc>
              <a:spcBef>
                <a:spcPct val="50000"/>
              </a:spcBef>
              <a:buNone/>
            </a:pPr>
            <a:endParaRPr lang="zh-CN" altLang="en-US"/>
          </a:p>
        </p:txBody>
      </p:sp>
      <p:sp>
        <p:nvSpPr>
          <p:cNvPr id="16" name="矩形 15"/>
          <p:cNvSpPr/>
          <p:nvPr/>
        </p:nvSpPr>
        <p:spPr>
          <a:xfrm>
            <a:off x="938213" y="2573338"/>
            <a:ext cx="7267575" cy="461963"/>
          </a:xfrm>
          <a:prstGeom prst="rect">
            <a:avLst/>
          </a:prstGeom>
        </p:spPr>
        <p:txBody>
          <a:bodyPr>
            <a:spAutoFit/>
          </a:bodyP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科学回答了“为了谁”和“依靠谁”发展的问题</a:t>
            </a:r>
            <a:endPar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46085" name="组合 3"/>
          <p:cNvGrpSpPr/>
          <p:nvPr/>
        </p:nvGrpSpPr>
        <p:grpSpPr>
          <a:xfrm>
            <a:off x="1025525" y="3525838"/>
            <a:ext cx="3252788" cy="461962"/>
            <a:chOff x="1025081" y="3525742"/>
            <a:chExt cx="3253348" cy="461666"/>
          </a:xfrm>
        </p:grpSpPr>
        <p:sp>
          <p:nvSpPr>
            <p:cNvPr id="46099" name="椭圆 8"/>
            <p:cNvSpPr/>
            <p:nvPr/>
          </p:nvSpPr>
          <p:spPr>
            <a:xfrm>
              <a:off x="1025081" y="3684574"/>
              <a:ext cx="145415" cy="144000"/>
            </a:xfrm>
            <a:prstGeom prst="ellipse">
              <a:avLst/>
            </a:prstGeom>
            <a:no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9" name="矩形 18"/>
            <p:cNvSpPr/>
            <p:nvPr/>
          </p:nvSpPr>
          <p:spPr>
            <a:xfrm>
              <a:off x="1266423" y="3525742"/>
              <a:ext cx="3012006" cy="461666"/>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尊重人民主体地位</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46086" name="组合 15"/>
          <p:cNvGrpSpPr/>
          <p:nvPr/>
        </p:nvGrpSpPr>
        <p:grpSpPr>
          <a:xfrm>
            <a:off x="1025525" y="4379913"/>
            <a:ext cx="3019425" cy="461962"/>
            <a:chOff x="1025081" y="3525742"/>
            <a:chExt cx="3019378" cy="461666"/>
          </a:xfrm>
        </p:grpSpPr>
        <p:sp>
          <p:nvSpPr>
            <p:cNvPr id="46097" name="椭圆 8"/>
            <p:cNvSpPr/>
            <p:nvPr/>
          </p:nvSpPr>
          <p:spPr>
            <a:xfrm>
              <a:off x="1025081" y="3684574"/>
              <a:ext cx="145415" cy="144000"/>
            </a:xfrm>
            <a:prstGeom prst="ellipse">
              <a:avLst/>
            </a:prstGeom>
            <a:no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22" name="矩形 21"/>
            <p:cNvSpPr/>
            <p:nvPr/>
          </p:nvSpPr>
          <p:spPr>
            <a:xfrm>
              <a:off x="1266377" y="3525742"/>
              <a:ext cx="2778082" cy="461666"/>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发挥人民首创精神</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46087" name="组合 18"/>
          <p:cNvGrpSpPr/>
          <p:nvPr/>
        </p:nvGrpSpPr>
        <p:grpSpPr>
          <a:xfrm>
            <a:off x="1025525" y="5314950"/>
            <a:ext cx="3019425" cy="461963"/>
            <a:chOff x="1025081" y="3525745"/>
            <a:chExt cx="3019381" cy="461665"/>
          </a:xfrm>
        </p:grpSpPr>
        <p:sp>
          <p:nvSpPr>
            <p:cNvPr id="46095" name="椭圆 8"/>
            <p:cNvSpPr/>
            <p:nvPr/>
          </p:nvSpPr>
          <p:spPr>
            <a:xfrm>
              <a:off x="1025081" y="3684574"/>
              <a:ext cx="145415" cy="144000"/>
            </a:xfrm>
            <a:prstGeom prst="ellipse">
              <a:avLst/>
            </a:prstGeom>
            <a:no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25" name="矩形 24"/>
            <p:cNvSpPr/>
            <p:nvPr/>
          </p:nvSpPr>
          <p:spPr>
            <a:xfrm>
              <a:off x="1266377" y="3525745"/>
              <a:ext cx="2778085" cy="461665"/>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保障人民权益</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46088" name="组合 3"/>
          <p:cNvGrpSpPr/>
          <p:nvPr/>
        </p:nvGrpSpPr>
        <p:grpSpPr>
          <a:xfrm>
            <a:off x="4572000" y="3525838"/>
            <a:ext cx="3252788" cy="461962"/>
            <a:chOff x="1025081" y="3525736"/>
            <a:chExt cx="3253348" cy="461666"/>
          </a:xfrm>
        </p:grpSpPr>
        <p:sp>
          <p:nvSpPr>
            <p:cNvPr id="46093" name="椭圆 8"/>
            <p:cNvSpPr/>
            <p:nvPr/>
          </p:nvSpPr>
          <p:spPr>
            <a:xfrm>
              <a:off x="1025081" y="3684574"/>
              <a:ext cx="145415" cy="144000"/>
            </a:xfrm>
            <a:prstGeom prst="ellipse">
              <a:avLst/>
            </a:prstGeom>
            <a:no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28" name="矩形 27"/>
            <p:cNvSpPr/>
            <p:nvPr/>
          </p:nvSpPr>
          <p:spPr>
            <a:xfrm>
              <a:off x="1266423" y="3525736"/>
              <a:ext cx="3012006" cy="461666"/>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走共同富裕的道路</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46089" name="组合 15"/>
          <p:cNvGrpSpPr/>
          <p:nvPr/>
        </p:nvGrpSpPr>
        <p:grpSpPr>
          <a:xfrm>
            <a:off x="4572000" y="4379913"/>
            <a:ext cx="3019425" cy="461962"/>
            <a:chOff x="1025081" y="3525736"/>
            <a:chExt cx="3019378" cy="461666"/>
          </a:xfrm>
        </p:grpSpPr>
        <p:sp>
          <p:nvSpPr>
            <p:cNvPr id="46091" name="椭圆 8"/>
            <p:cNvSpPr/>
            <p:nvPr/>
          </p:nvSpPr>
          <p:spPr>
            <a:xfrm>
              <a:off x="1025081" y="3684574"/>
              <a:ext cx="145415" cy="144000"/>
            </a:xfrm>
            <a:prstGeom prst="ellipse">
              <a:avLst/>
            </a:prstGeom>
            <a:no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31" name="矩形 30"/>
            <p:cNvSpPr/>
            <p:nvPr/>
          </p:nvSpPr>
          <p:spPr>
            <a:xfrm>
              <a:off x="1266377" y="3525736"/>
              <a:ext cx="2778082" cy="461666"/>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促进人的全面发展</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pic>
        <p:nvPicPr>
          <p:cNvPr id="46090" name="Picture 9" descr="https://timgsa.baidu.com/timg?image&amp;quality=80&amp;size=b9999_10000&amp;sec=1525344677092&amp;di=2fa1afd9aef025eeff6e3e79f7ed02a6&amp;imgtype=0&amp;src=http%3A%2F%2Fpic.baike.soso.com%2Fp%2F20130704%2F20130704124824-576121153.jpg"/>
          <p:cNvPicPr>
            <a:picLocks noChangeAspect="1"/>
          </p:cNvPicPr>
          <p:nvPr/>
        </p:nvPicPr>
        <p:blipFill>
          <a:blip r:embed="rId1">
            <a:clrChange>
              <a:clrFrom>
                <a:srgbClr val="FFFFFF"/>
              </a:clrFrom>
              <a:clrTo>
                <a:srgbClr val="FFFFFF">
                  <a:alpha val="0"/>
                </a:srgbClr>
              </a:clrTo>
            </a:clrChange>
          </a:blip>
          <a:stretch>
            <a:fillRect/>
          </a:stretch>
        </p:blipFill>
        <p:spPr>
          <a:xfrm>
            <a:off x="5235575" y="4886325"/>
            <a:ext cx="1933575" cy="1558925"/>
          </a:xfrm>
          <a:prstGeom prst="rect">
            <a:avLst/>
          </a:prstGeom>
          <a:noFill/>
          <a:ln w="9525">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7107" name="组合 4"/>
          <p:cNvGrpSpPr/>
          <p:nvPr/>
        </p:nvGrpSpPr>
        <p:grpSpPr>
          <a:xfrm>
            <a:off x="1447800" y="1690688"/>
            <a:ext cx="144463" cy="1071562"/>
            <a:chOff x="414613" y="2149132"/>
            <a:chExt cx="145415" cy="1072027"/>
          </a:xfrm>
        </p:grpSpPr>
        <p:cxnSp>
          <p:nvCxnSpPr>
            <p:cNvPr id="47120" name="直接连接符 7"/>
            <p:cNvCxnSpPr/>
            <p:nvPr/>
          </p:nvCxnSpPr>
          <p:spPr>
            <a:xfrm>
              <a:off x="489089" y="2291731"/>
              <a:ext cx="0" cy="929428"/>
            </a:xfrm>
            <a:prstGeom prst="line">
              <a:avLst/>
            </a:prstGeom>
            <a:ln w="19050" cap="flat" cmpd="sng">
              <a:solidFill>
                <a:srgbClr val="C00000"/>
              </a:solidFill>
              <a:prstDash val="solid"/>
              <a:headEnd type="none" w="med" len="med"/>
              <a:tailEnd type="none" w="med" len="med"/>
            </a:ln>
          </p:spPr>
        </p:cxnSp>
        <p:sp>
          <p:nvSpPr>
            <p:cNvPr id="47121" name="椭圆 8"/>
            <p:cNvSpPr/>
            <p:nvPr/>
          </p:nvSpPr>
          <p:spPr>
            <a:xfrm>
              <a:off x="414613" y="2149132"/>
              <a:ext cx="145415" cy="144000"/>
            </a:xfrm>
            <a:prstGeom prst="ellipse">
              <a:avLst/>
            </a:prstGeom>
            <a:no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grpSp>
      <p:sp>
        <p:nvSpPr>
          <p:cNvPr id="9" name="矩形 8"/>
          <p:cNvSpPr/>
          <p:nvPr/>
        </p:nvSpPr>
        <p:spPr>
          <a:xfrm>
            <a:off x="1666875" y="1663700"/>
            <a:ext cx="1598613" cy="984250"/>
          </a:xfrm>
          <a:prstGeom prst="rect">
            <a:avLst/>
          </a:prstGeom>
        </p:spPr>
        <p:txBody>
          <a:bodyPr wrap="none">
            <a:spAutoFit/>
          </a:bodyPr>
          <a:p>
            <a:pPr marL="0" marR="0" lvl="0" indent="0" algn="l"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“人” </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457200" rtl="0" eaLnBrk="0" fontAlgn="base" latinLnBrk="0" hangingPunct="0">
              <a:lnSpc>
                <a:spcPct val="10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  人民群众</a:t>
            </a: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47109" name="组合 9"/>
          <p:cNvGrpSpPr/>
          <p:nvPr/>
        </p:nvGrpSpPr>
        <p:grpSpPr>
          <a:xfrm>
            <a:off x="4572000" y="1690688"/>
            <a:ext cx="146050" cy="1071562"/>
            <a:chOff x="414613" y="2149132"/>
            <a:chExt cx="145415" cy="1072027"/>
          </a:xfrm>
        </p:grpSpPr>
        <p:cxnSp>
          <p:nvCxnSpPr>
            <p:cNvPr id="47118" name="直接连接符 7"/>
            <p:cNvCxnSpPr/>
            <p:nvPr/>
          </p:nvCxnSpPr>
          <p:spPr>
            <a:xfrm>
              <a:off x="489089" y="2291731"/>
              <a:ext cx="0" cy="929428"/>
            </a:xfrm>
            <a:prstGeom prst="line">
              <a:avLst/>
            </a:prstGeom>
            <a:ln w="19050" cap="flat" cmpd="sng">
              <a:solidFill>
                <a:srgbClr val="C00000"/>
              </a:solidFill>
              <a:prstDash val="solid"/>
              <a:headEnd type="none" w="med" len="med"/>
              <a:tailEnd type="none" w="med" len="med"/>
            </a:ln>
          </p:spPr>
        </p:cxnSp>
        <p:sp>
          <p:nvSpPr>
            <p:cNvPr id="47119" name="椭圆 8"/>
            <p:cNvSpPr/>
            <p:nvPr/>
          </p:nvSpPr>
          <p:spPr>
            <a:xfrm>
              <a:off x="414613" y="2149132"/>
              <a:ext cx="145415" cy="144000"/>
            </a:xfrm>
            <a:prstGeom prst="ellipse">
              <a:avLst/>
            </a:prstGeom>
            <a:no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grpSp>
      <p:sp>
        <p:nvSpPr>
          <p:cNvPr id="13" name="矩形 12"/>
          <p:cNvSpPr/>
          <p:nvPr/>
        </p:nvSpPr>
        <p:spPr>
          <a:xfrm>
            <a:off x="4792663" y="1663700"/>
            <a:ext cx="3335338" cy="984250"/>
          </a:xfrm>
          <a:prstGeom prst="rect">
            <a:avLst/>
          </a:prstGeom>
        </p:spPr>
        <p:txBody>
          <a:bodyPr>
            <a:spAutoFit/>
          </a:bodyPr>
          <a:p>
            <a:pPr marL="0" marR="0" lvl="0" indent="0" algn="l"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“本”</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457200" rtl="0" eaLnBrk="0" fontAlgn="base" latinLnBrk="0" hangingPunct="0">
              <a:lnSpc>
                <a:spcPct val="10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 根本，出发点、落脚点</a:t>
            </a: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47111" name="组合 19"/>
          <p:cNvGrpSpPr/>
          <p:nvPr/>
        </p:nvGrpSpPr>
        <p:grpSpPr>
          <a:xfrm>
            <a:off x="969963" y="4729163"/>
            <a:ext cx="7494587" cy="1223962"/>
            <a:chOff x="954239" y="4095846"/>
            <a:chExt cx="7495181" cy="1224019"/>
          </a:xfrm>
        </p:grpSpPr>
        <p:sp>
          <p:nvSpPr>
            <p:cNvPr id="4" name="矩形 3"/>
            <p:cNvSpPr/>
            <p:nvPr/>
          </p:nvSpPr>
          <p:spPr>
            <a:xfrm>
              <a:off x="1133640" y="4095846"/>
              <a:ext cx="7315780" cy="1200206"/>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发展为人民、发展依靠人民，发展的成果由人民共享</a:t>
              </a:r>
              <a:endParaRPr kumimoji="0" lang="en-US" altLang="zh-CN"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457200" rtl="0" eaLnBrk="0" fontAlgn="base" latinLnBrk="0" hangingPunct="0">
                <a:lnSpc>
                  <a:spcPct val="10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坚持权为民所用、情为民所系、利为民所谋</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47114" name="Freeform 106"/>
            <p:cNvSpPr/>
            <p:nvPr/>
          </p:nvSpPr>
          <p:spPr>
            <a:xfrm>
              <a:off x="954239" y="4213076"/>
              <a:ext cx="136008" cy="202585"/>
            </a:xfrm>
            <a:custGeom>
              <a:avLst/>
              <a:gdLst>
                <a:gd name="txL" fmla="*/ 0 w 168"/>
                <a:gd name="txT" fmla="*/ 0 h 250"/>
                <a:gd name="txR" fmla="*/ 168 w 168"/>
                <a:gd name="txB" fmla="*/ 250 h 250"/>
              </a:gdLst>
              <a:ahLst/>
              <a:cxnLst>
                <a:cxn ang="0">
                  <a:pos x="2147483646" y="2147483646"/>
                </a:cxn>
                <a:cxn ang="0">
                  <a:pos x="0" y="2147483646"/>
                </a:cxn>
                <a:cxn ang="0">
                  <a:pos x="2147483646" y="2147483646"/>
                </a:cxn>
                <a:cxn ang="0">
                  <a:pos x="0" y="0"/>
                </a:cxn>
                <a:cxn ang="0">
                  <a:pos x="2147483646" y="2147483646"/>
                </a:cxn>
              </a:cxnLst>
              <a:rect l="txL" t="txT" r="txR" b="txB"/>
              <a:pathLst>
                <a:path w="168" h="250">
                  <a:moveTo>
                    <a:pt x="168" y="128"/>
                  </a:moveTo>
                  <a:lnTo>
                    <a:pt x="0" y="250"/>
                  </a:lnTo>
                  <a:lnTo>
                    <a:pt x="54" y="126"/>
                  </a:lnTo>
                  <a:lnTo>
                    <a:pt x="0" y="0"/>
                  </a:lnTo>
                  <a:lnTo>
                    <a:pt x="168" y="128"/>
                  </a:lnTo>
                  <a:close/>
                </a:path>
              </a:pathLst>
            </a:custGeom>
            <a:solidFill>
              <a:srgbClr val="C00000">
                <a:alpha val="100000"/>
              </a:srgbClr>
            </a:solidFill>
            <a:ln w="9525">
              <a:noFill/>
            </a:ln>
          </p:spPr>
          <p:txBody>
            <a:bodyPr/>
            <a:p>
              <a:endParaRPr lang="zh-CN" altLang="en-US"/>
            </a:p>
          </p:txBody>
        </p:sp>
        <p:sp>
          <p:nvSpPr>
            <p:cNvPr id="47115" name="Freeform 106"/>
            <p:cNvSpPr/>
            <p:nvPr/>
          </p:nvSpPr>
          <p:spPr>
            <a:xfrm>
              <a:off x="956129" y="4912246"/>
              <a:ext cx="136008" cy="202585"/>
            </a:xfrm>
            <a:custGeom>
              <a:avLst/>
              <a:gdLst>
                <a:gd name="txL" fmla="*/ 0 w 168"/>
                <a:gd name="txT" fmla="*/ 0 h 250"/>
                <a:gd name="txR" fmla="*/ 168 w 168"/>
                <a:gd name="txB" fmla="*/ 250 h 250"/>
              </a:gdLst>
              <a:ahLst/>
              <a:cxnLst>
                <a:cxn ang="0">
                  <a:pos x="2147483646" y="2147483646"/>
                </a:cxn>
                <a:cxn ang="0">
                  <a:pos x="0" y="2147483646"/>
                </a:cxn>
                <a:cxn ang="0">
                  <a:pos x="2147483646" y="2147483646"/>
                </a:cxn>
                <a:cxn ang="0">
                  <a:pos x="0" y="0"/>
                </a:cxn>
                <a:cxn ang="0">
                  <a:pos x="2147483646" y="2147483646"/>
                </a:cxn>
              </a:cxnLst>
              <a:rect l="txL" t="txT" r="txR" b="txB"/>
              <a:pathLst>
                <a:path w="168" h="250">
                  <a:moveTo>
                    <a:pt x="168" y="128"/>
                  </a:moveTo>
                  <a:lnTo>
                    <a:pt x="0" y="250"/>
                  </a:lnTo>
                  <a:lnTo>
                    <a:pt x="54" y="126"/>
                  </a:lnTo>
                  <a:lnTo>
                    <a:pt x="0" y="0"/>
                  </a:lnTo>
                  <a:lnTo>
                    <a:pt x="168" y="128"/>
                  </a:lnTo>
                  <a:close/>
                </a:path>
              </a:pathLst>
            </a:custGeom>
            <a:solidFill>
              <a:srgbClr val="C00000">
                <a:alpha val="100000"/>
              </a:srgbClr>
            </a:solidFill>
            <a:ln w="9525">
              <a:noFill/>
            </a:ln>
          </p:spPr>
          <p:txBody>
            <a:bodyPr/>
            <a:p>
              <a:endParaRPr lang="zh-CN" altLang="en-US"/>
            </a:p>
          </p:txBody>
        </p:sp>
        <p:cxnSp>
          <p:nvCxnSpPr>
            <p:cNvPr id="16" name="直接连接符 15"/>
            <p:cNvCxnSpPr/>
            <p:nvPr/>
          </p:nvCxnSpPr>
          <p:spPr>
            <a:xfrm>
              <a:off x="1198733" y="4561005"/>
              <a:ext cx="7042708" cy="0"/>
            </a:xfrm>
            <a:prstGeom prst="line">
              <a:avLst/>
            </a:prstGeom>
            <a:ln>
              <a:solidFill>
                <a:sysClr val="window" lastClr="FFFFFF">
                  <a:lumMod val="75000"/>
                </a:sysClr>
              </a:solidFill>
              <a:prstDash val="dash"/>
            </a:ln>
          </p:spPr>
          <p:style>
            <a:lnRef idx="1">
              <a:srgbClr val="4472C4"/>
            </a:lnRef>
            <a:fillRef idx="0">
              <a:srgbClr val="4472C4"/>
            </a:fillRef>
            <a:effectRef idx="0">
              <a:srgbClr val="4472C4"/>
            </a:effectRef>
            <a:fontRef idx="minor">
              <a:sysClr val="windowText" lastClr="000000"/>
            </a:fontRef>
          </p:style>
        </p:cxnSp>
        <p:cxnSp>
          <p:nvCxnSpPr>
            <p:cNvPr id="18" name="直接连接符 17"/>
            <p:cNvCxnSpPr/>
            <p:nvPr/>
          </p:nvCxnSpPr>
          <p:spPr>
            <a:xfrm>
              <a:off x="1198733" y="5319865"/>
              <a:ext cx="5928195" cy="0"/>
            </a:xfrm>
            <a:prstGeom prst="line">
              <a:avLst/>
            </a:prstGeom>
            <a:ln>
              <a:solidFill>
                <a:sysClr val="window" lastClr="FFFFFF">
                  <a:lumMod val="75000"/>
                </a:sysClr>
              </a:solidFill>
              <a:prstDash val="dash"/>
            </a:ln>
          </p:spPr>
          <p:style>
            <a:lnRef idx="1">
              <a:srgbClr val="4472C4"/>
            </a:lnRef>
            <a:fillRef idx="0">
              <a:srgbClr val="4472C4"/>
            </a:fillRef>
            <a:effectRef idx="0">
              <a:srgbClr val="4472C4"/>
            </a:effectRef>
            <a:fontRef idx="minor">
              <a:sysClr val="windowText" lastClr="000000"/>
            </a:fontRef>
          </p:style>
        </p:cxnSp>
      </p:grpSp>
      <p:pic>
        <p:nvPicPr>
          <p:cNvPr id="47112" name="Picture 6" descr="https://timgsa.baidu.com/timg?image&amp;quality=80&amp;size=b9999_10000&amp;sec=1525939441&amp;di=be055ddfe22746adaf402d784375f037&amp;imgtype=jpg&amp;er=1&amp;src=http%3A%2F%2Fepaper.jzrb.com%2Frmp%2F1%2F42%2F2016-03%2F04%2F10%2Fres04_attpic_brief.jpg"/>
          <p:cNvPicPr>
            <a:picLocks noChangeAspect="1"/>
          </p:cNvPicPr>
          <p:nvPr/>
        </p:nvPicPr>
        <p:blipFill>
          <a:blip r:embed="rId1">
            <a:clrChange>
              <a:clrFrom>
                <a:srgbClr val="FFFFFF"/>
              </a:clrFrom>
              <a:clrTo>
                <a:srgbClr val="FFFFFF">
                  <a:alpha val="0"/>
                </a:srgbClr>
              </a:clrTo>
            </a:clrChange>
          </a:blip>
          <a:srcRect b="15303"/>
          <a:stretch>
            <a:fillRect/>
          </a:stretch>
        </p:blipFill>
        <p:spPr>
          <a:xfrm>
            <a:off x="2597150" y="2759075"/>
            <a:ext cx="2919413" cy="1744663"/>
          </a:xfrm>
          <a:prstGeom prst="rect">
            <a:avLst/>
          </a:prstGeom>
          <a:noFill/>
          <a:ln w="9525">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8131" name="组合 7"/>
          <p:cNvGrpSpPr/>
          <p:nvPr/>
        </p:nvGrpSpPr>
        <p:grpSpPr>
          <a:xfrm>
            <a:off x="842963" y="1460500"/>
            <a:ext cx="7458075" cy="1646238"/>
            <a:chOff x="923347" y="1460193"/>
            <a:chExt cx="7458653" cy="1646422"/>
          </a:xfrm>
        </p:grpSpPr>
        <p:sp>
          <p:nvSpPr>
            <p:cNvPr id="5" name="对角圆角矩形 4"/>
            <p:cNvSpPr/>
            <p:nvPr/>
          </p:nvSpPr>
          <p:spPr>
            <a:xfrm>
              <a:off x="923347" y="1460193"/>
              <a:ext cx="7458653" cy="1646422"/>
            </a:xfrm>
            <a:prstGeom prst="round2DiagRect">
              <a:avLst/>
            </a:prstGeom>
            <a:noFill/>
            <a:ln w="28575" cmpd="thickThin">
              <a:solidFill>
                <a:srgbClr val="C00000"/>
              </a:solidFill>
              <a:prstDash val="sysDot"/>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endParaRPr>
            </a:p>
          </p:txBody>
        </p:sp>
        <p:sp>
          <p:nvSpPr>
            <p:cNvPr id="7" name="矩形 6"/>
            <p:cNvSpPr/>
            <p:nvPr/>
          </p:nvSpPr>
          <p:spPr>
            <a:xfrm>
              <a:off x="1121799" y="1572919"/>
              <a:ext cx="7061747" cy="1420971"/>
            </a:xfrm>
            <a:prstGeom prst="rect">
              <a:avLst/>
            </a:prstGeom>
          </p:spPr>
          <p:txBody>
            <a:bodyPr>
              <a:spAutoFit/>
            </a:bodyPr>
            <a:p>
              <a:pPr marL="0" marR="0" lvl="0" indent="0" algn="just" defTabSz="457200" rtl="0" eaLnBrk="0" fontAlgn="base" latinLnBrk="0" hangingPunct="0">
                <a:lnSpc>
                  <a:spcPct val="12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党的十七大报告提出</a:t>
              </a: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，努力使全体人民学有所教、劳有所得、病有所医、老有所养、住有所居，推动建设和谐社会。</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grpSp>
        <p:nvGrpSpPr>
          <p:cNvPr id="48132" name="组合 8"/>
          <p:cNvGrpSpPr/>
          <p:nvPr/>
        </p:nvGrpSpPr>
        <p:grpSpPr>
          <a:xfrm>
            <a:off x="842963" y="3843338"/>
            <a:ext cx="7458075" cy="2076450"/>
            <a:chOff x="923347" y="1460192"/>
            <a:chExt cx="7458653" cy="2076387"/>
          </a:xfrm>
        </p:grpSpPr>
        <p:sp>
          <p:nvSpPr>
            <p:cNvPr id="10" name="对角圆角矩形 4"/>
            <p:cNvSpPr/>
            <p:nvPr/>
          </p:nvSpPr>
          <p:spPr>
            <a:xfrm>
              <a:off x="923347" y="1460192"/>
              <a:ext cx="7458653" cy="2076387"/>
            </a:xfrm>
            <a:prstGeom prst="round2DiagRect">
              <a:avLst/>
            </a:prstGeom>
            <a:noFill/>
            <a:ln w="28575" cmpd="thickThin">
              <a:solidFill>
                <a:srgbClr val="C00000"/>
              </a:solidFill>
              <a:prstDash val="sysDot"/>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endParaRPr>
            </a:p>
          </p:txBody>
        </p:sp>
        <p:sp>
          <p:nvSpPr>
            <p:cNvPr id="11" name="矩形 10"/>
            <p:cNvSpPr/>
            <p:nvPr/>
          </p:nvSpPr>
          <p:spPr>
            <a:xfrm>
              <a:off x="1121799" y="1572901"/>
              <a:ext cx="7061747" cy="1827158"/>
            </a:xfrm>
            <a:prstGeom prst="rect">
              <a:avLst/>
            </a:prstGeom>
          </p:spPr>
          <p:txBody>
            <a:bodyPr>
              <a:spAutoFit/>
            </a:bodyPr>
            <a:p>
              <a:pPr marL="0" marR="0" lvl="0" indent="0" algn="just" defTabSz="457200" rtl="0" eaLnBrk="0" fontAlgn="base" latinLnBrk="0" hangingPunct="0">
                <a:lnSpc>
                  <a:spcPct val="12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党的十九大报告提出</a:t>
              </a: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，在</a:t>
              </a:r>
              <a:r>
                <a:rPr kumimoji="0" lang="zh-CN" altLang="en-US" sz="24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幼有所育</a:t>
              </a: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、学有所教、劳有所得、病有所医、老有所养、住有所居、</a:t>
              </a:r>
              <a:r>
                <a:rPr kumimoji="0" lang="zh-CN" altLang="en-US" sz="2400" b="1"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弱有所扶</a:t>
              </a: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上不断取得新进展，保证全体人民在共建共享发展中有更多获得感。</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pic>
        <p:nvPicPr>
          <p:cNvPr id="48133" name="Picture 2" descr="天坛线"/>
          <p:cNvPicPr>
            <a:picLocks noChangeAspect="1"/>
          </p:cNvPicPr>
          <p:nvPr/>
        </p:nvPicPr>
        <p:blipFill>
          <a:blip r:embed="rId1"/>
          <a:srcRect r="77010"/>
          <a:stretch>
            <a:fillRect/>
          </a:stretch>
        </p:blipFill>
        <p:spPr>
          <a:xfrm>
            <a:off x="5842000" y="2528888"/>
            <a:ext cx="1847850" cy="1427162"/>
          </a:xfrm>
          <a:prstGeom prst="rect">
            <a:avLst/>
          </a:prstGeom>
          <a:noFill/>
          <a:ln w="9525">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400" dirty="0">
                <a:solidFill>
                  <a:schemeClr val="accent2">
                    <a:lumMod val="75000"/>
                  </a:schemeClr>
                </a:solidFill>
                <a:cs typeface="微软雅黑" panose="020B0503020204020204" charset="-122"/>
                <a:sym typeface="+mn-ea"/>
              </a:rPr>
              <a:t>3</a:t>
            </a:r>
            <a:r>
              <a:rPr lang="zh-CN" altLang="en-US" sz="2400" dirty="0">
                <a:solidFill>
                  <a:schemeClr val="accent2">
                    <a:lumMod val="75000"/>
                  </a:schemeClr>
                </a:solidFill>
                <a:cs typeface="微软雅黑" panose="020B0503020204020204" charset="-122"/>
                <a:sym typeface="+mn-ea"/>
              </a:rPr>
              <a:t>、全面协调可持续是科学发展观的基本要求</a:t>
            </a:r>
            <a:endParaRPr lang="zh-CN" altLang="en-US" sz="2400" dirty="0">
              <a:solidFill>
                <a:schemeClr val="accent2">
                  <a:lumMod val="75000"/>
                </a:schemeClr>
              </a:solidFill>
              <a:cs typeface="微软雅黑" panose="020B0503020204020204" charset="-122"/>
              <a:sym typeface="+mn-ea"/>
            </a:endParaRPr>
          </a:p>
        </p:txBody>
      </p:sp>
      <p:sp>
        <p:nvSpPr>
          <p:cNvPr id="14" name="矩形 13"/>
          <p:cNvSpPr/>
          <p:nvPr/>
        </p:nvSpPr>
        <p:spPr>
          <a:xfrm>
            <a:off x="938213" y="2343150"/>
            <a:ext cx="7267575" cy="460375"/>
          </a:xfrm>
          <a:prstGeom prst="rect">
            <a:avLst/>
          </a:prstGeom>
        </p:spPr>
        <p:txBody>
          <a:bodyPr>
            <a:spAutoFit/>
          </a:bodyP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创造性地回答了“发展什么”的问题</a:t>
            </a:r>
            <a:endPar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50181" name="组合 3"/>
          <p:cNvGrpSpPr/>
          <p:nvPr/>
        </p:nvGrpSpPr>
        <p:grpSpPr>
          <a:xfrm>
            <a:off x="1025525" y="3525838"/>
            <a:ext cx="4557713" cy="461962"/>
            <a:chOff x="1025081" y="3525740"/>
            <a:chExt cx="4558340" cy="461369"/>
          </a:xfrm>
        </p:grpSpPr>
        <p:sp>
          <p:nvSpPr>
            <p:cNvPr id="50189" name="椭圆 8"/>
            <p:cNvSpPr/>
            <p:nvPr/>
          </p:nvSpPr>
          <p:spPr>
            <a:xfrm>
              <a:off x="1025081" y="3684574"/>
              <a:ext cx="145415" cy="144000"/>
            </a:xfrm>
            <a:prstGeom prst="ellipse">
              <a:avLst/>
            </a:prstGeom>
            <a:no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17" name="矩形 16"/>
            <p:cNvSpPr/>
            <p:nvPr/>
          </p:nvSpPr>
          <p:spPr>
            <a:xfrm>
              <a:off x="1266414" y="3525740"/>
              <a:ext cx="4317007" cy="461369"/>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全面</a:t>
              </a: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：各个方面都要发展</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50182" name="组合 15"/>
          <p:cNvGrpSpPr/>
          <p:nvPr/>
        </p:nvGrpSpPr>
        <p:grpSpPr>
          <a:xfrm>
            <a:off x="1025525" y="4379913"/>
            <a:ext cx="5424488" cy="461962"/>
            <a:chOff x="1025081" y="3525740"/>
            <a:chExt cx="5423959" cy="461369"/>
          </a:xfrm>
        </p:grpSpPr>
        <p:sp>
          <p:nvSpPr>
            <p:cNvPr id="50187" name="椭圆 8"/>
            <p:cNvSpPr/>
            <p:nvPr/>
          </p:nvSpPr>
          <p:spPr>
            <a:xfrm>
              <a:off x="1025081" y="3684574"/>
              <a:ext cx="145415" cy="144000"/>
            </a:xfrm>
            <a:prstGeom prst="ellipse">
              <a:avLst/>
            </a:prstGeom>
            <a:no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20" name="矩形 19"/>
            <p:cNvSpPr/>
            <p:nvPr/>
          </p:nvSpPr>
          <p:spPr>
            <a:xfrm>
              <a:off x="1266357" y="3525740"/>
              <a:ext cx="5182683" cy="461369"/>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协调</a:t>
              </a: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：各个方面的发展要互相适应</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grpSp>
        <p:nvGrpSpPr>
          <p:cNvPr id="50183" name="组合 18"/>
          <p:cNvGrpSpPr/>
          <p:nvPr/>
        </p:nvGrpSpPr>
        <p:grpSpPr>
          <a:xfrm>
            <a:off x="1025525" y="5314950"/>
            <a:ext cx="6156325" cy="461963"/>
            <a:chOff x="1025081" y="3525747"/>
            <a:chExt cx="6155473" cy="461367"/>
          </a:xfrm>
        </p:grpSpPr>
        <p:sp>
          <p:nvSpPr>
            <p:cNvPr id="50185" name="椭圆 8"/>
            <p:cNvSpPr/>
            <p:nvPr/>
          </p:nvSpPr>
          <p:spPr>
            <a:xfrm>
              <a:off x="1025081" y="3684574"/>
              <a:ext cx="145415" cy="144000"/>
            </a:xfrm>
            <a:prstGeom prst="ellipse">
              <a:avLst/>
            </a:prstGeom>
            <a:noFill/>
            <a:ln w="19050" cap="flat" cmpd="sng">
              <a:solidFill>
                <a:srgbClr val="C00000"/>
              </a:solidFill>
              <a:prstDash val="solid"/>
              <a:headEnd type="none" w="med" len="med"/>
              <a:tailEnd type="none" w="med" len="med"/>
            </a:ln>
          </p:spPr>
          <p:txBody>
            <a:bodyPr/>
            <a:p>
              <a:endParaRPr lang="zh-CN" altLang="en-US" dirty="0">
                <a:latin typeface="Arial" panose="020B0604020202020204" pitchFamily="34" charset="0"/>
              </a:endParaRPr>
            </a:p>
          </p:txBody>
        </p:sp>
        <p:sp>
          <p:nvSpPr>
            <p:cNvPr id="23" name="矩形 22"/>
            <p:cNvSpPr/>
            <p:nvPr/>
          </p:nvSpPr>
          <p:spPr>
            <a:xfrm>
              <a:off x="1266348" y="3525747"/>
              <a:ext cx="5914206" cy="461367"/>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可持续</a:t>
              </a: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：发展进程要有持久性、连续性</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pic>
        <p:nvPicPr>
          <p:cNvPr id="48137" name="Picture 9" descr="https://timgsa.baidu.com/timg?image&amp;quality=80&amp;size=b9999_10000&amp;sec=1525344766202&amp;di=bcefaed06d7a216560475c42d082d546&amp;imgtype=0&amp;src=http%3A%2F%2Fwww.bjqx.org.cn%2Fqxweb%2Fupload%2F2016_01%2F1601191440185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19825" y="3287713"/>
            <a:ext cx="2249488" cy="1554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03" name="组合 4"/>
          <p:cNvGrpSpPr/>
          <p:nvPr/>
        </p:nvGrpSpPr>
        <p:grpSpPr>
          <a:xfrm>
            <a:off x="696913" y="2163763"/>
            <a:ext cx="7397750" cy="3889375"/>
            <a:chOff x="696913" y="2093913"/>
            <a:chExt cx="7397750" cy="3889131"/>
          </a:xfrm>
        </p:grpSpPr>
        <p:sp>
          <p:nvSpPr>
            <p:cNvPr id="10" name="MH_SubTitle_2"/>
            <p:cNvSpPr/>
            <p:nvPr>
              <p:custDataLst>
                <p:tags r:id="rId1"/>
              </p:custDataLst>
            </p:nvPr>
          </p:nvSpPr>
          <p:spPr bwMode="auto">
            <a:xfrm>
              <a:off x="3240088" y="2093913"/>
              <a:ext cx="2311400" cy="1666770"/>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cap="flat" cmpd="sng" algn="ctr">
              <a:solidFill>
                <a:srgbClr val="C0C0C0"/>
              </a:solidFill>
              <a:prstDash val="solid"/>
            </a:ln>
            <a:effectLst/>
          </p:spPr>
          <p:txBody>
            <a:bodyPr lIns="0" tIns="612000" rIns="0" bIns="0" anchor="ctr">
              <a:normAutofit/>
            </a:bodyP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504D">
                    <a:lumMod val="75000"/>
                  </a:srgbClr>
                </a:solidFill>
                <a:effectLst/>
                <a:uLnTx/>
                <a:uFillTx/>
                <a:latin typeface="Calibri" panose="020F0502020204030204"/>
                <a:ea typeface="宋体" panose="02010600030101010101" pitchFamily="2" charset="-122"/>
                <a:cs typeface="+mn-ea"/>
              </a:endParaRPr>
            </a:p>
          </p:txBody>
        </p:sp>
        <p:sp>
          <p:nvSpPr>
            <p:cNvPr id="11" name="MH_Other_11"/>
            <p:cNvSpPr/>
            <p:nvPr>
              <p:custDataLst>
                <p:tags r:id="rId2"/>
              </p:custDataLst>
            </p:nvPr>
          </p:nvSpPr>
          <p:spPr bwMode="auto">
            <a:xfrm>
              <a:off x="4029075" y="2173283"/>
              <a:ext cx="731838" cy="714330"/>
            </a:xfrm>
            <a:prstGeom prst="diamond">
              <a:avLst/>
            </a:prstGeom>
            <a:solidFill>
              <a:srgbClr val="C0504D"/>
            </a:solidFill>
            <a:ln w="25400" cap="flat" cmpd="sng" algn="ctr">
              <a:noFill/>
              <a:prstDash val="solid"/>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ea"/>
              </a:endParaRPr>
            </a:p>
          </p:txBody>
        </p:sp>
        <p:sp>
          <p:nvSpPr>
            <p:cNvPr id="16" name="MH_SubTitle_2"/>
            <p:cNvSpPr/>
            <p:nvPr>
              <p:custDataLst>
                <p:tags r:id="rId3"/>
              </p:custDataLst>
            </p:nvPr>
          </p:nvSpPr>
          <p:spPr bwMode="auto">
            <a:xfrm>
              <a:off x="696913" y="2093913"/>
              <a:ext cx="2309812" cy="1666770"/>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cap="flat" cmpd="sng" algn="ctr">
              <a:solidFill>
                <a:srgbClr val="C0C0C0"/>
              </a:solidFill>
              <a:prstDash val="solid"/>
            </a:ln>
            <a:effectLst/>
          </p:spPr>
          <p:txBody>
            <a:bodyPr lIns="0" tIns="612000" rIns="0" bIns="0" anchor="ctr">
              <a:normAutofit/>
            </a:bodyP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504D">
                    <a:lumMod val="75000"/>
                  </a:srgbClr>
                </a:solidFill>
                <a:effectLst/>
                <a:uLnTx/>
                <a:uFillTx/>
                <a:latin typeface="Calibri" panose="020F0502020204030204"/>
                <a:ea typeface="宋体" panose="02010600030101010101" pitchFamily="2" charset="-122"/>
                <a:cs typeface="+mn-ea"/>
              </a:endParaRPr>
            </a:p>
          </p:txBody>
        </p:sp>
        <p:sp>
          <p:nvSpPr>
            <p:cNvPr id="17" name="MH_Other_11"/>
            <p:cNvSpPr/>
            <p:nvPr>
              <p:custDataLst>
                <p:tags r:id="rId4"/>
              </p:custDataLst>
            </p:nvPr>
          </p:nvSpPr>
          <p:spPr bwMode="auto">
            <a:xfrm>
              <a:off x="1485900" y="2173283"/>
              <a:ext cx="730250" cy="714330"/>
            </a:xfrm>
            <a:prstGeom prst="diamond">
              <a:avLst/>
            </a:prstGeom>
            <a:solidFill>
              <a:srgbClr val="C0504D"/>
            </a:solidFill>
            <a:ln w="25400" cap="flat" cmpd="sng" algn="ctr">
              <a:noFill/>
              <a:prstDash val="solid"/>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ea"/>
              </a:endParaRPr>
            </a:p>
          </p:txBody>
        </p:sp>
        <p:sp>
          <p:nvSpPr>
            <p:cNvPr id="21" name="MH_SubTitle_2"/>
            <p:cNvSpPr/>
            <p:nvPr>
              <p:custDataLst>
                <p:tags r:id="rId5"/>
              </p:custDataLst>
            </p:nvPr>
          </p:nvSpPr>
          <p:spPr bwMode="auto">
            <a:xfrm>
              <a:off x="5784850" y="2093913"/>
              <a:ext cx="2309813" cy="1666770"/>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cap="flat" cmpd="sng" algn="ctr">
              <a:solidFill>
                <a:srgbClr val="C0C0C0"/>
              </a:solidFill>
              <a:prstDash val="solid"/>
            </a:ln>
            <a:effectLst/>
          </p:spPr>
          <p:txBody>
            <a:bodyPr lIns="0" tIns="612000" rIns="0" bIns="0" anchor="ctr">
              <a:normAutofit/>
            </a:bodyP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504D">
                    <a:lumMod val="75000"/>
                  </a:srgbClr>
                </a:solidFill>
                <a:effectLst/>
                <a:uLnTx/>
                <a:uFillTx/>
                <a:latin typeface="Calibri" panose="020F0502020204030204"/>
                <a:ea typeface="宋体" panose="02010600030101010101" pitchFamily="2" charset="-122"/>
                <a:cs typeface="+mn-ea"/>
              </a:endParaRPr>
            </a:p>
          </p:txBody>
        </p:sp>
        <p:sp>
          <p:nvSpPr>
            <p:cNvPr id="22" name="MH_Other_11"/>
            <p:cNvSpPr/>
            <p:nvPr>
              <p:custDataLst>
                <p:tags r:id="rId6"/>
              </p:custDataLst>
            </p:nvPr>
          </p:nvSpPr>
          <p:spPr bwMode="auto">
            <a:xfrm>
              <a:off x="6573838" y="2173283"/>
              <a:ext cx="730250" cy="714330"/>
            </a:xfrm>
            <a:prstGeom prst="diamond">
              <a:avLst/>
            </a:prstGeom>
            <a:solidFill>
              <a:srgbClr val="C0504D"/>
            </a:solidFill>
            <a:ln w="25400" cap="flat" cmpd="sng" algn="ctr">
              <a:noFill/>
              <a:prstDash val="solid"/>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ea"/>
              </a:endParaRPr>
            </a:p>
          </p:txBody>
        </p:sp>
        <p:sp>
          <p:nvSpPr>
            <p:cNvPr id="25" name="矩形 24"/>
            <p:cNvSpPr/>
            <p:nvPr/>
          </p:nvSpPr>
          <p:spPr bwMode="auto">
            <a:xfrm>
              <a:off x="982663" y="2908249"/>
              <a:ext cx="1712912" cy="830211"/>
            </a:xfrm>
            <a:prstGeom prst="rect">
              <a:avLst/>
            </a:prstGeom>
          </p:spPr>
          <p:txBody>
            <a:bodyPr>
              <a:spAutoFit/>
            </a:bodyP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以经济建设为中心</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26" name="矩形 25"/>
            <p:cNvSpPr/>
            <p:nvPr/>
          </p:nvSpPr>
          <p:spPr bwMode="auto">
            <a:xfrm>
              <a:off x="3559175" y="2973333"/>
              <a:ext cx="1712913" cy="461933"/>
            </a:xfrm>
            <a:prstGeom prst="rect">
              <a:avLst/>
            </a:prstGeom>
          </p:spPr>
          <p:txBody>
            <a:bodyPr>
              <a:spAutoFit/>
            </a:bodyP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经济建设</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27" name="矩形 26"/>
            <p:cNvSpPr/>
            <p:nvPr/>
          </p:nvSpPr>
          <p:spPr bwMode="auto">
            <a:xfrm>
              <a:off x="6083300" y="2943172"/>
              <a:ext cx="1714500" cy="496857"/>
            </a:xfrm>
            <a:prstGeom prst="rect">
              <a:avLst/>
            </a:prstGeom>
          </p:spPr>
          <p:txBody>
            <a:bodyPr>
              <a:spAutoFit/>
            </a:bodyPr>
            <a:p>
              <a:pPr marL="0" marR="0" lvl="0" indent="0" algn="ctr" defTabSz="457200" rtl="0" eaLnBrk="0" fontAlgn="base" latinLnBrk="0" hangingPunct="0">
                <a:lnSpc>
                  <a:spcPct val="12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政治建设</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32" name="矩形 31"/>
            <p:cNvSpPr/>
            <p:nvPr/>
          </p:nvSpPr>
          <p:spPr>
            <a:xfrm>
              <a:off x="982663" y="2257415"/>
              <a:ext cx="1712912" cy="495269"/>
            </a:xfrm>
            <a:prstGeom prst="rect">
              <a:avLst/>
            </a:prstGeom>
          </p:spPr>
          <p:txBody>
            <a:bodyPr>
              <a:spAutoFit/>
            </a:bodyPr>
            <a:p>
              <a:pPr marL="0" marR="0" lvl="0" indent="0" algn="ctr" defTabSz="4572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1</a:t>
              </a:r>
              <a:endParaRPr kumimoji="0" lang="zh-CN" altLang="en-US"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33" name="矩形 32"/>
            <p:cNvSpPr/>
            <p:nvPr/>
          </p:nvSpPr>
          <p:spPr>
            <a:xfrm>
              <a:off x="3538538" y="2257415"/>
              <a:ext cx="1712912" cy="495269"/>
            </a:xfrm>
            <a:prstGeom prst="rect">
              <a:avLst/>
            </a:prstGeom>
          </p:spPr>
          <p:txBody>
            <a:bodyPr>
              <a:spAutoFit/>
            </a:bodyPr>
            <a:p>
              <a:pPr marL="0" marR="0" lvl="0" indent="0" algn="ctr" defTabSz="4572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2</a:t>
              </a:r>
              <a:endParaRPr kumimoji="0" lang="zh-CN" altLang="en-US"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34" name="矩形 33"/>
            <p:cNvSpPr/>
            <p:nvPr/>
          </p:nvSpPr>
          <p:spPr>
            <a:xfrm>
              <a:off x="6083300" y="2257415"/>
              <a:ext cx="1712913" cy="495269"/>
            </a:xfrm>
            <a:prstGeom prst="rect">
              <a:avLst/>
            </a:prstGeom>
          </p:spPr>
          <p:txBody>
            <a:bodyPr>
              <a:spAutoFit/>
            </a:bodyPr>
            <a:p>
              <a:pPr marL="0" marR="0" lvl="0" indent="0" algn="ctr" defTabSz="4572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3</a:t>
              </a:r>
              <a:endParaRPr kumimoji="0" lang="zh-CN" altLang="en-US"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51217" name="组合 3"/>
            <p:cNvGrpSpPr/>
            <p:nvPr/>
          </p:nvGrpSpPr>
          <p:grpSpPr>
            <a:xfrm>
              <a:off x="2144713" y="4316169"/>
              <a:ext cx="4854575" cy="1666875"/>
              <a:chOff x="696913" y="3940175"/>
              <a:chExt cx="4854575" cy="1666875"/>
            </a:xfrm>
          </p:grpSpPr>
          <p:sp>
            <p:nvSpPr>
              <p:cNvPr id="9" name="MH_Other_6"/>
              <p:cNvSpPr/>
              <p:nvPr>
                <p:custDataLst>
                  <p:tags r:id="rId7"/>
                </p:custDataLst>
              </p:nvPr>
            </p:nvSpPr>
            <p:spPr bwMode="auto">
              <a:xfrm flipV="1">
                <a:off x="4029075" y="4813350"/>
                <a:ext cx="731838" cy="715917"/>
              </a:xfrm>
              <a:prstGeom prst="diamond">
                <a:avLst/>
              </a:prstGeom>
              <a:solidFill>
                <a:srgbClr val="C0504D"/>
              </a:solidFill>
              <a:ln w="25400" cap="flat" cmpd="sng" algn="ctr">
                <a:noFill/>
                <a:prstDash val="solid"/>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ea"/>
                </a:endParaRPr>
              </a:p>
            </p:txBody>
          </p:sp>
          <p:sp>
            <p:nvSpPr>
              <p:cNvPr id="12" name="MH_SubTitle_5"/>
              <p:cNvSpPr/>
              <p:nvPr>
                <p:custDataLst>
                  <p:tags r:id="rId8"/>
                </p:custDataLst>
              </p:nvPr>
            </p:nvSpPr>
            <p:spPr bwMode="auto">
              <a:xfrm>
                <a:off x="3240088" y="3940280"/>
                <a:ext cx="2311400" cy="1666770"/>
              </a:xfrm>
              <a:custGeom>
                <a:avLst/>
                <a:gdLst>
                  <a:gd name="connsiteX0" fmla="*/ 0 w 2309360"/>
                  <a:gd name="connsiteY0" fmla="*/ 0 h 1666434"/>
                  <a:gd name="connsiteX1" fmla="*/ 2309360 w 2309360"/>
                  <a:gd name="connsiteY1" fmla="*/ 0 h 1666434"/>
                  <a:gd name="connsiteX2" fmla="*/ 2309360 w 2309360"/>
                  <a:gd name="connsiteY2" fmla="*/ 1305879 h 1666434"/>
                  <a:gd name="connsiteX3" fmla="*/ 1530338 w 2309360"/>
                  <a:gd name="connsiteY3" fmla="*/ 1305879 h 1666434"/>
                  <a:gd name="connsiteX4" fmla="*/ 1154681 w 2309360"/>
                  <a:gd name="connsiteY4" fmla="*/ 1666434 h 1666434"/>
                  <a:gd name="connsiteX5" fmla="*/ 779023 w 2309360"/>
                  <a:gd name="connsiteY5" fmla="*/ 1305879 h 1666434"/>
                  <a:gd name="connsiteX6" fmla="*/ 0 w 2309360"/>
                  <a:gd name="connsiteY6" fmla="*/ 1305879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0" y="0"/>
                    </a:moveTo>
                    <a:lnTo>
                      <a:pt x="2309360" y="0"/>
                    </a:lnTo>
                    <a:lnTo>
                      <a:pt x="2309360" y="1305879"/>
                    </a:lnTo>
                    <a:lnTo>
                      <a:pt x="1530338" y="1305879"/>
                    </a:lnTo>
                    <a:lnTo>
                      <a:pt x="1154681" y="1666434"/>
                    </a:lnTo>
                    <a:lnTo>
                      <a:pt x="779023" y="1305879"/>
                    </a:lnTo>
                    <a:lnTo>
                      <a:pt x="0" y="1305879"/>
                    </a:lnTo>
                    <a:close/>
                  </a:path>
                </a:pathLst>
              </a:custGeom>
              <a:noFill/>
              <a:ln w="19050" cap="flat" cmpd="sng" algn="ctr">
                <a:solidFill>
                  <a:srgbClr val="C0C0C0"/>
                </a:solidFill>
                <a:prstDash val="solid"/>
              </a:ln>
              <a:effectLst/>
            </p:spPr>
            <p:txBody>
              <a:bodyPr lIns="0" tIns="0" rIns="0" bIns="612000" anchor="ctr">
                <a:normAutofit/>
              </a:bodyP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504D">
                      <a:lumMod val="75000"/>
                    </a:srgbClr>
                  </a:solidFill>
                  <a:effectLst/>
                  <a:uLnTx/>
                  <a:uFillTx/>
                  <a:latin typeface="Calibri" panose="020F0502020204030204"/>
                  <a:ea typeface="宋体" panose="02010600030101010101" pitchFamily="2" charset="-122"/>
                  <a:cs typeface="+mn-ea"/>
                </a:endParaRPr>
              </a:p>
            </p:txBody>
          </p:sp>
          <p:sp>
            <p:nvSpPr>
              <p:cNvPr id="15" name="MH_Other_6"/>
              <p:cNvSpPr/>
              <p:nvPr>
                <p:custDataLst>
                  <p:tags r:id="rId9"/>
                </p:custDataLst>
              </p:nvPr>
            </p:nvSpPr>
            <p:spPr bwMode="auto">
              <a:xfrm flipV="1">
                <a:off x="1485900" y="4813350"/>
                <a:ext cx="730250" cy="715917"/>
              </a:xfrm>
              <a:prstGeom prst="diamond">
                <a:avLst/>
              </a:prstGeom>
              <a:solidFill>
                <a:srgbClr val="C0504D"/>
              </a:solidFill>
              <a:ln w="25400" cap="flat" cmpd="sng" algn="ctr">
                <a:noFill/>
                <a:prstDash val="solid"/>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ea"/>
                </a:endParaRPr>
              </a:p>
            </p:txBody>
          </p:sp>
          <p:sp>
            <p:nvSpPr>
              <p:cNvPr id="18" name="MH_SubTitle_5"/>
              <p:cNvSpPr/>
              <p:nvPr>
                <p:custDataLst>
                  <p:tags r:id="rId10"/>
                </p:custDataLst>
              </p:nvPr>
            </p:nvSpPr>
            <p:spPr bwMode="auto">
              <a:xfrm>
                <a:off x="696913" y="3940280"/>
                <a:ext cx="2309812" cy="1666770"/>
              </a:xfrm>
              <a:custGeom>
                <a:avLst/>
                <a:gdLst>
                  <a:gd name="connsiteX0" fmla="*/ 0 w 2309360"/>
                  <a:gd name="connsiteY0" fmla="*/ 0 h 1666434"/>
                  <a:gd name="connsiteX1" fmla="*/ 2309360 w 2309360"/>
                  <a:gd name="connsiteY1" fmla="*/ 0 h 1666434"/>
                  <a:gd name="connsiteX2" fmla="*/ 2309360 w 2309360"/>
                  <a:gd name="connsiteY2" fmla="*/ 1305879 h 1666434"/>
                  <a:gd name="connsiteX3" fmla="*/ 1530338 w 2309360"/>
                  <a:gd name="connsiteY3" fmla="*/ 1305879 h 1666434"/>
                  <a:gd name="connsiteX4" fmla="*/ 1154681 w 2309360"/>
                  <a:gd name="connsiteY4" fmla="*/ 1666434 h 1666434"/>
                  <a:gd name="connsiteX5" fmla="*/ 779023 w 2309360"/>
                  <a:gd name="connsiteY5" fmla="*/ 1305879 h 1666434"/>
                  <a:gd name="connsiteX6" fmla="*/ 0 w 2309360"/>
                  <a:gd name="connsiteY6" fmla="*/ 1305879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0" y="0"/>
                    </a:moveTo>
                    <a:lnTo>
                      <a:pt x="2309360" y="0"/>
                    </a:lnTo>
                    <a:lnTo>
                      <a:pt x="2309360" y="1305879"/>
                    </a:lnTo>
                    <a:lnTo>
                      <a:pt x="1530338" y="1305879"/>
                    </a:lnTo>
                    <a:lnTo>
                      <a:pt x="1154681" y="1666434"/>
                    </a:lnTo>
                    <a:lnTo>
                      <a:pt x="779023" y="1305879"/>
                    </a:lnTo>
                    <a:lnTo>
                      <a:pt x="0" y="1305879"/>
                    </a:lnTo>
                    <a:close/>
                  </a:path>
                </a:pathLst>
              </a:custGeom>
              <a:noFill/>
              <a:ln w="19050" cap="flat" cmpd="sng" algn="ctr">
                <a:solidFill>
                  <a:srgbClr val="C0C0C0"/>
                </a:solidFill>
                <a:prstDash val="solid"/>
              </a:ln>
              <a:effectLst/>
            </p:spPr>
            <p:txBody>
              <a:bodyPr lIns="0" tIns="0" rIns="0" bIns="612000" anchor="ctr">
                <a:normAutofit/>
              </a:bodyPr>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C0504D">
                      <a:lumMod val="75000"/>
                    </a:srgbClr>
                  </a:solidFill>
                  <a:effectLst/>
                  <a:uLnTx/>
                  <a:uFillTx/>
                  <a:latin typeface="Calibri" panose="020F0502020204030204"/>
                  <a:ea typeface="宋体" panose="02010600030101010101" pitchFamily="2" charset="-122"/>
                  <a:cs typeface="+mn-ea"/>
                </a:endParaRPr>
              </a:p>
            </p:txBody>
          </p:sp>
          <p:sp>
            <p:nvSpPr>
              <p:cNvPr id="28" name="矩形 27"/>
              <p:cNvSpPr/>
              <p:nvPr/>
            </p:nvSpPr>
            <p:spPr bwMode="auto">
              <a:xfrm>
                <a:off x="3559175" y="4189501"/>
                <a:ext cx="1712913" cy="461934"/>
              </a:xfrm>
              <a:prstGeom prst="rect">
                <a:avLst/>
              </a:prstGeom>
            </p:spPr>
            <p:txBody>
              <a:bodyPr>
                <a:spAutoFit/>
              </a:bodyP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社会建设</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29" name="矩形 28"/>
              <p:cNvSpPr/>
              <p:nvPr/>
            </p:nvSpPr>
            <p:spPr bwMode="auto">
              <a:xfrm>
                <a:off x="935038" y="4189501"/>
                <a:ext cx="1714500" cy="496857"/>
              </a:xfrm>
              <a:prstGeom prst="rect">
                <a:avLst/>
              </a:prstGeom>
            </p:spPr>
            <p:txBody>
              <a:bodyPr>
                <a:spAutoFit/>
              </a:bodyPr>
              <a:p>
                <a:pPr marL="0" marR="0" lvl="0" indent="0" algn="ctr" defTabSz="457200" rtl="0" eaLnBrk="0" fontAlgn="base" latinLnBrk="0" hangingPunct="0">
                  <a:lnSpc>
                    <a:spcPct val="12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文化建设</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35" name="矩形 34"/>
              <p:cNvSpPr/>
              <p:nvPr/>
            </p:nvSpPr>
            <p:spPr>
              <a:xfrm>
                <a:off x="982663" y="4951453"/>
                <a:ext cx="1712912" cy="495269"/>
              </a:xfrm>
              <a:prstGeom prst="rect">
                <a:avLst/>
              </a:prstGeom>
            </p:spPr>
            <p:txBody>
              <a:bodyPr>
                <a:spAutoFit/>
              </a:bodyPr>
              <a:p>
                <a:pPr marL="0" marR="0" lvl="0" indent="0" algn="ctr" defTabSz="4572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4</a:t>
                </a:r>
                <a:endParaRPr kumimoji="0" lang="zh-CN" altLang="en-US"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36" name="矩形 35"/>
              <p:cNvSpPr/>
              <p:nvPr/>
            </p:nvSpPr>
            <p:spPr>
              <a:xfrm>
                <a:off x="3538538" y="4951453"/>
                <a:ext cx="1712912" cy="495269"/>
              </a:xfrm>
              <a:prstGeom prst="rect">
                <a:avLst/>
              </a:prstGeom>
            </p:spPr>
            <p:txBody>
              <a:bodyPr>
                <a:spAutoFit/>
              </a:bodyPr>
              <a:p>
                <a:pPr marL="0" marR="0" lvl="0" indent="0" algn="ctr" defTabSz="4572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5</a:t>
                </a:r>
                <a:endParaRPr kumimoji="0" lang="zh-CN" altLang="en-US"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grpSp>
      <p:sp>
        <p:nvSpPr>
          <p:cNvPr id="38" name="矩形 37"/>
          <p:cNvSpPr/>
          <p:nvPr/>
        </p:nvSpPr>
        <p:spPr bwMode="auto">
          <a:xfrm>
            <a:off x="3714750" y="1331913"/>
            <a:ext cx="1836738" cy="534988"/>
          </a:xfrm>
          <a:prstGeom prst="rect">
            <a:avLst/>
          </a:prstGeom>
        </p:spPr>
        <p:txBody>
          <a:bodyPr>
            <a:spAutoFit/>
          </a:bodyPr>
          <a:p>
            <a:pPr marL="0" marR="0" lvl="0" indent="0" algn="ctr" defTabSz="457200" rtl="0" eaLnBrk="0" fontAlgn="base" latinLnBrk="0" hangingPunct="0">
              <a:lnSpc>
                <a:spcPct val="12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全面发展</a:t>
            </a:r>
            <a:endPar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7" name="矩形 10"/>
          <p:cNvSpPr/>
          <p:nvPr/>
        </p:nvSpPr>
        <p:spPr>
          <a:xfrm>
            <a:off x="950913" y="1741488"/>
            <a:ext cx="2667000" cy="438150"/>
          </a:xfrm>
          <a:prstGeom prst="rect">
            <a:avLst/>
          </a:prstGeom>
          <a:gradFill rotWithShape="0">
            <a:gsLst>
              <a:gs pos="0">
                <a:srgbClr val="E30000"/>
              </a:gs>
              <a:gs pos="100000">
                <a:srgbClr val="760303"/>
              </a:gs>
            </a:gsLst>
            <a:lin ang="5400000"/>
            <a:tileRect/>
          </a:gradFill>
          <a:ln w="9525">
            <a:noFill/>
          </a:ln>
        </p:spPr>
        <p:txBody>
          <a:bodyPr anchor="ctr"/>
          <a:p>
            <a:pPr algn="ctr" defTabSz="914400" eaLnBrk="1" hangingPunct="1"/>
            <a:r>
              <a:rPr lang="zh-CN" altLang="en-US" sz="2400" b="1" dirty="0">
                <a:solidFill>
                  <a:srgbClr val="FFFFFF"/>
                </a:solidFill>
                <a:latin typeface="微软雅黑" panose="020B0503020204020204" charset="-122"/>
              </a:rPr>
              <a:t>协调发展</a:t>
            </a:r>
            <a:endParaRPr lang="zh-CN" altLang="en-US" sz="2400" b="1" dirty="0">
              <a:solidFill>
                <a:srgbClr val="FFFFFF"/>
              </a:solidFill>
              <a:latin typeface="微软雅黑" panose="020B0503020204020204" charset="-122"/>
            </a:endParaRPr>
          </a:p>
        </p:txBody>
      </p:sp>
      <p:sp>
        <p:nvSpPr>
          <p:cNvPr id="52228" name="矩形 10"/>
          <p:cNvSpPr/>
          <p:nvPr/>
        </p:nvSpPr>
        <p:spPr>
          <a:xfrm>
            <a:off x="5078413" y="1741488"/>
            <a:ext cx="2665412" cy="438150"/>
          </a:xfrm>
          <a:prstGeom prst="rect">
            <a:avLst/>
          </a:prstGeom>
          <a:gradFill rotWithShape="0">
            <a:gsLst>
              <a:gs pos="0">
                <a:srgbClr val="E30000"/>
              </a:gs>
              <a:gs pos="100000">
                <a:srgbClr val="760303"/>
              </a:gs>
            </a:gsLst>
            <a:lin ang="5400000"/>
            <a:tileRect/>
          </a:gradFill>
          <a:ln w="9525">
            <a:noFill/>
          </a:ln>
        </p:spPr>
        <p:txBody>
          <a:bodyPr anchor="ctr"/>
          <a:p>
            <a:pPr algn="ctr" defTabSz="914400" eaLnBrk="1" hangingPunct="1"/>
            <a:r>
              <a:rPr lang="zh-CN" altLang="en-US" sz="2400" b="1" dirty="0">
                <a:solidFill>
                  <a:srgbClr val="FFFFFF"/>
                </a:solidFill>
                <a:latin typeface="微软雅黑" panose="020B0503020204020204" charset="-122"/>
              </a:rPr>
              <a:t>可持续发展</a:t>
            </a:r>
            <a:endParaRPr lang="zh-CN" altLang="zh-CN" sz="2400" b="1" dirty="0">
              <a:solidFill>
                <a:srgbClr val="FFFFFF"/>
              </a:solidFill>
              <a:latin typeface="微软雅黑" panose="020B0503020204020204" charset="-122"/>
            </a:endParaRPr>
          </a:p>
        </p:txBody>
      </p:sp>
      <p:sp>
        <p:nvSpPr>
          <p:cNvPr id="6" name="矩形 5"/>
          <p:cNvSpPr/>
          <p:nvPr/>
        </p:nvSpPr>
        <p:spPr>
          <a:xfrm>
            <a:off x="819150" y="2455863"/>
            <a:ext cx="2894013" cy="3570288"/>
          </a:xfrm>
          <a:prstGeom prst="rect">
            <a:avLst/>
          </a:prstGeom>
        </p:spPr>
        <p:txBody>
          <a:bodyPr>
            <a:spAutoFit/>
          </a:bodyPr>
          <a:p>
            <a:pPr marL="342900" marR="0" lvl="0" indent="-342900" algn="just" defTabSz="457200" rtl="0" eaLnBrk="0" fontAlgn="base" latinLnBrk="0" hangingPunct="0">
              <a:lnSpc>
                <a:spcPct val="100000"/>
              </a:lnSpc>
              <a:spcBef>
                <a:spcPts val="1200"/>
              </a:spcBef>
              <a:spcAft>
                <a:spcPct val="0"/>
              </a:spcAft>
              <a:buClr>
                <a:srgbClr val="C00000"/>
              </a:buClr>
              <a:buSzTx/>
              <a:buFont typeface="Wingdings" panose="05000000000000000000" pitchFamily="2" charset="2"/>
              <a:buChar char="ü"/>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推进生产力和生产关系、经济基础和上层建筑相协调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342900" marR="0" lvl="0" indent="-342900" algn="just" defTabSz="457200" rtl="0" eaLnBrk="0" fontAlgn="base" latinLnBrk="0" hangingPunct="0">
              <a:lnSpc>
                <a:spcPct val="100000"/>
              </a:lnSpc>
              <a:spcBef>
                <a:spcPts val="1200"/>
              </a:spcBef>
              <a:spcAft>
                <a:spcPct val="0"/>
              </a:spcAft>
              <a:buClr>
                <a:srgbClr val="C00000"/>
              </a:buClr>
              <a:buSzTx/>
              <a:buFont typeface="Wingdings" panose="05000000000000000000" pitchFamily="2" charset="2"/>
              <a:buChar char="ü"/>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推进经济建设、政治建设、文化建设、社会建设的各个环节、各个方面相协调</a:t>
            </a:r>
            <a:endParaRPr kumimoji="0" lang="en-US" altLang="zh-CN" sz="2400" b="0" i="0" u="none" strike="noStrike" kern="1200" cap="none" spc="0" normalizeH="0" baseline="0" noProof="0" dirty="0">
              <a:ln>
                <a:noFill/>
              </a:ln>
              <a:solidFill>
                <a:srgbClr val="2C436F"/>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7" name="矩形 6"/>
          <p:cNvSpPr/>
          <p:nvPr/>
        </p:nvSpPr>
        <p:spPr>
          <a:xfrm>
            <a:off x="5078413" y="2455863"/>
            <a:ext cx="3200400" cy="3508375"/>
          </a:xfrm>
          <a:prstGeom prst="rect">
            <a:avLst/>
          </a:prstGeom>
        </p:spPr>
        <p:txBody>
          <a:bodyPr>
            <a:spAutoFit/>
          </a:bodyPr>
          <a:p>
            <a:pPr marL="342900" marR="0" lvl="0" indent="-342900" algn="just" defTabSz="457200" rtl="0" eaLnBrk="0" fontAlgn="base" latinLnBrk="0" hangingPunct="0">
              <a:lnSpc>
                <a:spcPct val="100000"/>
              </a:lnSpc>
              <a:spcBef>
                <a:spcPts val="1200"/>
              </a:spcBef>
              <a:spcAft>
                <a:spcPct val="0"/>
              </a:spcAft>
              <a:buClr>
                <a:srgbClr val="C00000"/>
              </a:buClr>
              <a:buSzTx/>
              <a:buFont typeface="Wingdings" panose="05000000000000000000" pitchFamily="2" charset="2"/>
              <a:buChar char="ü"/>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人与自然的和谐</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342900" marR="0" lvl="0" indent="-342900" algn="just" defTabSz="457200" rtl="0" eaLnBrk="0" fontAlgn="base" latinLnBrk="0" hangingPunct="0">
              <a:lnSpc>
                <a:spcPct val="100000"/>
              </a:lnSpc>
              <a:spcBef>
                <a:spcPts val="1200"/>
              </a:spcBef>
              <a:spcAft>
                <a:spcPct val="0"/>
              </a:spcAft>
              <a:buClr>
                <a:srgbClr val="C00000"/>
              </a:buClr>
              <a:buSzTx/>
              <a:buFont typeface="Wingdings" panose="05000000000000000000" pitchFamily="2" charset="2"/>
              <a:buChar char="ü"/>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经济发展和人口、资源、环境相协调</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342900" marR="0" lvl="0" indent="-342900" algn="just" defTabSz="457200" rtl="0" eaLnBrk="0" fontAlgn="base" latinLnBrk="0" hangingPunct="0">
              <a:lnSpc>
                <a:spcPct val="100000"/>
              </a:lnSpc>
              <a:spcBef>
                <a:spcPts val="1200"/>
              </a:spcBef>
              <a:spcAft>
                <a:spcPct val="0"/>
              </a:spcAft>
              <a:buClr>
                <a:srgbClr val="C00000"/>
              </a:buClr>
              <a:buSzTx/>
              <a:buFont typeface="Wingdings" panose="05000000000000000000" pitchFamily="2" charset="2"/>
              <a:buChar char="ü"/>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坚持走生产发展、生活富裕、生态良好的文明发展道路</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342900" marR="0" lvl="0" indent="-342900" algn="just" defTabSz="457200" rtl="0" eaLnBrk="0" fontAlgn="base" latinLnBrk="0" hangingPunct="0">
              <a:lnSpc>
                <a:spcPct val="100000"/>
              </a:lnSpc>
              <a:spcBef>
                <a:spcPts val="1200"/>
              </a:spcBef>
              <a:spcAft>
                <a:spcPct val="0"/>
              </a:spcAft>
              <a:buClr>
                <a:srgbClr val="C00000"/>
              </a:buClr>
              <a:buSzTx/>
              <a:buFont typeface="Wingdings" panose="05000000000000000000" pitchFamily="2" charset="2"/>
              <a:buChar char="ü"/>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保证一代接一代地永续发展</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46200"/>
            <a:ext cx="8229600" cy="581025"/>
          </a:xfrm>
        </p:spPr>
        <p:txBody>
          <a:bodyPr/>
          <a:p>
            <a:r>
              <a:rPr lang="zh-CN" altLang="en-US" sz="2400">
                <a:solidFill>
                  <a:schemeClr val="accent2">
                    <a:lumMod val="75000"/>
                  </a:schemeClr>
                </a:solidFill>
              </a:rPr>
              <a:t>4、统筹兼顾是科学发展观的根本方法</a:t>
            </a:r>
            <a:endParaRPr lang="zh-CN" altLang="en-US" sz="2400">
              <a:solidFill>
                <a:schemeClr val="accent2">
                  <a:lumMod val="75000"/>
                </a:schemeClr>
              </a:solidFill>
            </a:endParaRPr>
          </a:p>
        </p:txBody>
      </p:sp>
      <p:sp>
        <p:nvSpPr>
          <p:cNvPr id="13" name="矩形 12"/>
          <p:cNvSpPr/>
          <p:nvPr/>
        </p:nvSpPr>
        <p:spPr>
          <a:xfrm>
            <a:off x="938213" y="2343150"/>
            <a:ext cx="7267575" cy="460375"/>
          </a:xfrm>
          <a:prstGeom prst="rect">
            <a:avLst/>
          </a:prstGeom>
        </p:spPr>
        <p:txBody>
          <a:bodyPr>
            <a:spAutoFit/>
          </a:bodyP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创造性地回答了“怎样发展”的问题</a:t>
            </a:r>
            <a:endPar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4" name="矩形 13"/>
          <p:cNvSpPr/>
          <p:nvPr/>
        </p:nvSpPr>
        <p:spPr>
          <a:xfrm>
            <a:off x="3690938" y="3252788"/>
            <a:ext cx="4116388" cy="2862263"/>
          </a:xfrm>
          <a:prstGeom prst="rect">
            <a:avLst/>
          </a:prstGeom>
        </p:spPr>
        <p:txBody>
          <a:bodyPr>
            <a:spAutoFit/>
          </a:bodyPr>
          <a:p>
            <a:pPr marL="0" marR="0" lvl="0" indent="0" algn="just" defTabSz="457200" rtl="0" eaLnBrk="0"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统筹城乡发展</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统筹区域发展</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统筹经济社会发展</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统筹人与自然和谐发展</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5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统筹国内发展和对外开放</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5" name="椭圆 14"/>
          <p:cNvSpPr/>
          <p:nvPr/>
        </p:nvSpPr>
        <p:spPr>
          <a:xfrm>
            <a:off x="1682750" y="3581400"/>
            <a:ext cx="1670050" cy="1670050"/>
          </a:xfrm>
          <a:prstGeom prst="ellipse">
            <a:avLst/>
          </a:prstGeom>
          <a:noFill/>
          <a:ln w="38100" cap="flat" cmpd="sng" algn="ctr">
            <a:solidFill>
              <a:srgbClr val="C00000"/>
            </a:solidFill>
            <a:prstDash val="sysDot"/>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ea"/>
            </a:endParaRPr>
          </a:p>
        </p:txBody>
      </p:sp>
      <p:sp>
        <p:nvSpPr>
          <p:cNvPr id="16" name="矩形 15"/>
          <p:cNvSpPr/>
          <p:nvPr/>
        </p:nvSpPr>
        <p:spPr>
          <a:xfrm>
            <a:off x="838200" y="3036888"/>
            <a:ext cx="554038" cy="3462338"/>
          </a:xfrm>
          <a:prstGeom prst="rect">
            <a:avLst/>
          </a:prstGeom>
        </p:spPr>
        <p:txBody>
          <a:bodyPr vert="eaVert">
            <a:spAutoFit/>
          </a:bodyPr>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30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党的十六届三中全会</a:t>
            </a:r>
            <a:endParaRPr kumimoji="0" lang="zh-CN" altLang="en-US" sz="2400" b="0" i="0" u="none" strike="noStrike" kern="1200" cap="none" spc="30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4" name="矩形 3"/>
          <p:cNvSpPr/>
          <p:nvPr/>
        </p:nvSpPr>
        <p:spPr>
          <a:xfrm>
            <a:off x="1533525" y="4208463"/>
            <a:ext cx="2152650" cy="460375"/>
          </a:xfrm>
          <a:prstGeom prst="rect">
            <a:avLst/>
          </a:prstGeom>
        </p:spPr>
        <p:txBody>
          <a:bodyPr>
            <a:spAutoFit/>
          </a:bodyPr>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“五个统筹”</a:t>
            </a:r>
            <a:endParaRPr kumimoji="0" lang="zh-CN" altLang="en-US" sz="24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pic>
        <p:nvPicPr>
          <p:cNvPr id="50187" name="Picture 11" descr="https://timgsa.baidu.com/timg?image&amp;quality=80&amp;size=b9999_10000&amp;sec=1525344825445&amp;di=eadf69e30d9ad4dad19db57fb68195dd&amp;imgtype=0&amp;src=http%3A%2F%2Fpic28.huitu.com%2Fres%2F20150226%2F1030_20150226201907769200_1.jpg"/>
          <p:cNvPicPr>
            <a:picLocks noChangeAspect="1" noChangeArrowheads="1"/>
          </p:cNvPicPr>
          <p:nvPr/>
        </p:nvPicPr>
        <p:blipFill rotWithShape="1">
          <a:blip r:embed="rId1">
            <a:extLst>
              <a:ext uri="{28A0092B-C50C-407E-A947-70E740481C1C}">
                <a14:useLocalDpi xmlns:a14="http://schemas.microsoft.com/office/drawing/2010/main" val="0"/>
              </a:ext>
            </a:extLst>
          </a:blip>
          <a:srcRect l="13077" r="8432"/>
          <a:stretch>
            <a:fillRect/>
          </a:stretch>
        </p:blipFill>
        <p:spPr bwMode="auto">
          <a:xfrm>
            <a:off x="6271275" y="3036277"/>
            <a:ext cx="2379785" cy="195557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30325"/>
            <a:ext cx="8229600" cy="658495"/>
          </a:xfrm>
        </p:spPr>
        <p:txBody>
          <a:bodyPr/>
          <a:p>
            <a:r>
              <a:rPr lang="zh-CN" altLang="en-US" sz="2400"/>
              <a:t>1、深刻把握我国基本国情和新的阶段性特征</a:t>
            </a:r>
            <a:endParaRPr lang="zh-CN" altLang="en-US" sz="2400"/>
          </a:p>
        </p:txBody>
      </p:sp>
      <p:sp>
        <p:nvSpPr>
          <p:cNvPr id="3" name="内容占位符 2"/>
          <p:cNvSpPr>
            <a:spLocks noGrp="1"/>
          </p:cNvSpPr>
          <p:nvPr>
            <p:ph idx="1"/>
          </p:nvPr>
        </p:nvSpPr>
        <p:spPr/>
        <p:txBody>
          <a:bodyPr/>
          <a:p>
            <a:pPr>
              <a:lnSpc>
                <a:spcPct val="180000"/>
              </a:lnSpc>
            </a:pPr>
            <a:r>
              <a:rPr lang="zh-CN" altLang="en-US"/>
              <a:t>      经过新中国成立以来特别是改革开放以来的不懈努力,我国经济社会发展取得了举世瞩目的成就，但仍处于并将长期处于社会主义初级阶段的基本国情没有变。</a:t>
            </a:r>
            <a:endParaRPr lang="zh-CN" altLang="en-US"/>
          </a:p>
          <a:p>
            <a:pPr>
              <a:lnSpc>
                <a:spcPct val="180000"/>
              </a:lnSpc>
            </a:pPr>
            <a:r>
              <a:rPr lang="zh-CN" altLang="en-US"/>
              <a:t>      进入新世纪新阶段，我国进入发展关键期、改革攻坚期和矛盾凸显期，经济社会发展呈现一系列的阶段性特征。</a:t>
            </a:r>
            <a:endParaRPr lang="zh-CN" altLang="en-US"/>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838325" y="2440305"/>
            <a:ext cx="5827713" cy="2401888"/>
          </a:xfrm>
          <a:prstGeom prst="rect">
            <a:avLst/>
          </a:prstGeom>
        </p:spPr>
        <p:txBody>
          <a:bodyPr>
            <a:spAutoFit/>
          </a:bodyPr>
          <a:lstStyle/>
          <a:p>
            <a:pPr marL="342900" marR="0" lvl="0" indent="-342900" algn="just" defTabSz="457200" rtl="0" eaLnBrk="0" fontAlgn="base" latinLnBrk="0" hangingPunct="0">
              <a:lnSpc>
                <a:spcPct val="100000"/>
              </a:lnSpc>
              <a:spcBef>
                <a:spcPts val="12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统筹中央和地方关系</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342900" marR="0" lvl="0" indent="-342900" algn="just" defTabSz="457200" rtl="0" eaLnBrk="0" fontAlgn="base" latinLnBrk="0" hangingPunct="0">
              <a:lnSpc>
                <a:spcPct val="100000"/>
              </a:lnSpc>
              <a:spcBef>
                <a:spcPts val="12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统筹个人利益和集体利益、局部利益和整体利益、当前利益和长远利益</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342900" marR="0" lvl="0" indent="-342900" algn="just" defTabSz="457200" rtl="0" eaLnBrk="0" fontAlgn="base" latinLnBrk="0" hangingPunct="0">
              <a:lnSpc>
                <a:spcPct val="100000"/>
              </a:lnSpc>
              <a:spcBef>
                <a:spcPts val="12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统筹国内国际两个大局</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342900" marR="0" lvl="0" indent="-342900" algn="just" defTabSz="457200" rtl="0" eaLnBrk="0" fontAlgn="base" latinLnBrk="0" hangingPunct="0">
              <a:lnSpc>
                <a:spcPct val="100000"/>
              </a:lnSpc>
              <a:spcBef>
                <a:spcPts val="12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充分调动各方面积极性</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6" name="矩形 5"/>
          <p:cNvSpPr/>
          <p:nvPr/>
        </p:nvSpPr>
        <p:spPr>
          <a:xfrm>
            <a:off x="838200" y="2403793"/>
            <a:ext cx="554038" cy="2244725"/>
          </a:xfrm>
          <a:prstGeom prst="rect">
            <a:avLst/>
          </a:prstGeom>
        </p:spPr>
        <p:txBody>
          <a:bodyPr vert="eaVert">
            <a:spAutoFit/>
          </a:bodyPr>
          <a:lstStyle/>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30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党的十七大</a:t>
            </a:r>
            <a:endParaRPr kumimoji="0" lang="zh-CN" altLang="en-US" sz="2400" b="0" i="0" u="none" strike="noStrike" kern="1200" cap="none" spc="30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1" name="矩形 10"/>
          <p:cNvSpPr/>
          <p:nvPr/>
        </p:nvSpPr>
        <p:spPr>
          <a:xfrm>
            <a:off x="1838325" y="1635443"/>
            <a:ext cx="5467350" cy="461963"/>
          </a:xfrm>
          <a:prstGeom prst="rect">
            <a:avLst/>
          </a:prstGeom>
        </p:spPr>
        <p:txBody>
          <a:bodyPr>
            <a:spAutoFit/>
          </a:bodyPr>
          <a:lstStyle/>
          <a:p>
            <a:pPr marL="0" marR="0" lvl="0" indent="0" algn="just"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除了坚持“五个统筹”之外，还要：</a:t>
            </a:r>
            <a:endPar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cxnSp>
        <p:nvCxnSpPr>
          <p:cNvPr id="12" name="MH_Other_3"/>
          <p:cNvCxnSpPr/>
          <p:nvPr>
            <p:custDataLst>
              <p:tags r:id="rId1"/>
            </p:custDataLst>
          </p:nvPr>
        </p:nvCxnSpPr>
        <p:spPr>
          <a:xfrm>
            <a:off x="1709738" y="1367155"/>
            <a:ext cx="0" cy="3708400"/>
          </a:xfrm>
          <a:prstGeom prst="line">
            <a:avLst/>
          </a:prstGeom>
          <a:solidFill>
            <a:srgbClr val="4472C4"/>
          </a:solidFill>
          <a:ln w="19050">
            <a:solidFill>
              <a:srgbClr val="E53238"/>
            </a:solidFill>
          </a:ln>
        </p:spPr>
        <p:style>
          <a:lnRef idx="1">
            <a:srgbClr val="4472C4"/>
          </a:lnRef>
          <a:fillRef idx="0">
            <a:srgbClr val="4472C4"/>
          </a:fillRef>
          <a:effectRef idx="0">
            <a:srgbClr val="4472C4"/>
          </a:effectRef>
          <a:fontRef idx="minor">
            <a:sysClr val="windowText" lastClr="000000"/>
          </a:fontRef>
        </p:style>
      </p:cxnSp>
      <p:cxnSp>
        <p:nvCxnSpPr>
          <p:cNvPr id="13" name="MH_Other_6"/>
          <p:cNvCxnSpPr/>
          <p:nvPr>
            <p:custDataLst>
              <p:tags r:id="rId2"/>
            </p:custDataLst>
          </p:nvPr>
        </p:nvCxnSpPr>
        <p:spPr>
          <a:xfrm>
            <a:off x="1709738" y="2206943"/>
            <a:ext cx="5724525" cy="0"/>
          </a:xfrm>
          <a:prstGeom prst="line">
            <a:avLst/>
          </a:prstGeom>
          <a:solidFill>
            <a:srgbClr val="D3481D"/>
          </a:solidFill>
          <a:ln w="19050" cap="flat" cmpd="sng" algn="ctr">
            <a:solidFill>
              <a:sysClr val="window" lastClr="FFFFFF">
                <a:lumMod val="50000"/>
              </a:sysClr>
            </a:solidFill>
            <a:prstDash val="solid"/>
            <a:miter lim="800000"/>
          </a:ln>
          <a:effectLst/>
        </p:spPr>
      </p:cxnSp>
      <p:pic>
        <p:nvPicPr>
          <p:cNvPr id="14" name="Picture 2" descr="https://timgsa.baidu.com/timg?image&amp;quality=80&amp;size=b9999_10000&amp;sec=1525356039237&amp;di=606cf3234c99c92dca7021f9bc710898&amp;imgtype=0&amp;src=http%3A%2F%2Fcnpic.crntt.com%2Fupload%2F201208%2F27%2F1022135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938" y="4040505"/>
            <a:ext cx="2268538" cy="1492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77315"/>
            <a:ext cx="6001385" cy="518795"/>
          </a:xfrm>
          <a:gradFill>
            <a:gsLst>
              <a:gs pos="0">
                <a:srgbClr val="FBFB11"/>
              </a:gs>
              <a:gs pos="100000">
                <a:srgbClr val="838309"/>
              </a:gs>
            </a:gsLst>
            <a:lin ang="5400000" scaled="0"/>
          </a:gradFill>
        </p:spPr>
        <p:txBody>
          <a:bodyPr/>
          <a:p>
            <a:r>
              <a:rPr lang="zh-CN" altLang="en-US" sz="2400"/>
              <a:t>五大发展理念是对科学发展观的创新发展</a:t>
            </a:r>
            <a:endParaRPr lang="zh-CN" altLang="en-US" sz="2400"/>
          </a:p>
        </p:txBody>
      </p:sp>
      <p:sp>
        <p:nvSpPr>
          <p:cNvPr id="6" name="矩形 5"/>
          <p:cNvSpPr/>
          <p:nvPr/>
        </p:nvSpPr>
        <p:spPr>
          <a:xfrm>
            <a:off x="549910" y="2131695"/>
            <a:ext cx="8043545" cy="1420495"/>
          </a:xfrm>
          <a:prstGeom prst="rect">
            <a:avLst/>
          </a:prstGeom>
        </p:spPr>
        <p:txBody>
          <a:bodyPr wrap="square">
            <a:spAutoFit/>
          </a:bodyPr>
          <a:p>
            <a:pPr marL="0" marR="0" lvl="0" indent="0" algn="just" defTabSz="457200" rtl="0" eaLnBrk="0" fontAlgn="base" latinLnBrk="0" hangingPunct="0">
              <a:lnSpc>
                <a:spcPct val="12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党的十八届五中全会提出</a:t>
            </a: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的创新、协调、绿色、开放、共享的新发展理念，丰富和发展了我们党关于发展的思想理论，与科学发展观一脉相承，又创新发展了科学发展观。</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8" name="矩形 7"/>
          <p:cNvSpPr/>
          <p:nvPr/>
        </p:nvSpPr>
        <p:spPr>
          <a:xfrm>
            <a:off x="933450" y="3663633"/>
            <a:ext cx="6475413" cy="2327275"/>
          </a:xfrm>
          <a:prstGeom prst="rect">
            <a:avLst/>
          </a:prstGeom>
        </p:spPr>
        <p:txBody>
          <a:bodyPr>
            <a:spAutoFit/>
          </a:bodyPr>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创新发展</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a:t>
            </a:r>
            <a:endPar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推动经济社会发展，解决的是发展动力问题</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协调发展</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a:t>
            </a:r>
            <a:endPar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全面协调，解决的是发展不平衡问题</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pic>
        <p:nvPicPr>
          <p:cNvPr id="55302" name="Picture 6" descr="https://timgsa.baidu.com/timg?image&amp;quality=80&amp;size=b9999_10000&amp;sec=1525344872470&amp;di=6aefcf25a285291aafc6b0f0a4643a54&amp;imgtype=0&amp;src=http%3A%2F%2Fimages.china.cn%2Fattachement%2Fjpg%2Fsite1000%2F20171008%2Fb8aeed9902c81b441c9a0d.jpg"/>
          <p:cNvPicPr>
            <a:picLocks noChangeAspect="1"/>
          </p:cNvPicPr>
          <p:nvPr/>
        </p:nvPicPr>
        <p:blipFill>
          <a:blip r:embed="rId1">
            <a:clrChange>
              <a:clrFrom>
                <a:srgbClr val="FFFDFF"/>
              </a:clrFrom>
              <a:clrTo>
                <a:srgbClr val="FFFDFF">
                  <a:alpha val="0"/>
                </a:srgbClr>
              </a:clrTo>
            </a:clrChange>
          </a:blip>
          <a:srcRect l="1894" t="3752" r="3455" b="10548"/>
          <a:stretch>
            <a:fillRect/>
          </a:stretch>
        </p:blipFill>
        <p:spPr>
          <a:xfrm>
            <a:off x="6778308" y="4216400"/>
            <a:ext cx="2016125" cy="1511300"/>
          </a:xfrm>
          <a:prstGeom prst="rect">
            <a:avLst/>
          </a:prstGeom>
          <a:noFill/>
          <a:ln w="9525">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879475" y="1547813"/>
            <a:ext cx="6475413" cy="4408488"/>
          </a:xfrm>
          <a:prstGeom prst="rect">
            <a:avLst/>
          </a:prstGeom>
        </p:spPr>
        <p:txBody>
          <a:bodyPr>
            <a:spAutoFit/>
          </a:bodyPr>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绿色发展</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a:t>
            </a:r>
            <a:endPar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可持续，解决的是人与自然的和谐问题</a:t>
            </a:r>
            <a:endParaRPr kumimoji="0" lang="en-US" altLang="zh-CN"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开放发展</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a:t>
            </a:r>
            <a:endPar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统筹国内国际两个大局，解决的是发展的内外联动问题</a:t>
            </a:r>
            <a:endParaRPr kumimoji="0" lang="en-US" altLang="zh-CN"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共享发展</a:t>
            </a:r>
            <a:r>
              <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a:t>
            </a:r>
            <a:endPar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以人为本，解决的是发展的机会和成果如何实现全民共享的问题</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pic>
        <p:nvPicPr>
          <p:cNvPr id="53253" name="Picture 5" descr="https://timgsa.baidu.com/timg?image&amp;quality=80&amp;size=b9999_10000&amp;sec=1525344939674&amp;di=d0face02faeea93ef8690edaa8f0a0a8&amp;imgtype=0&amp;src=http%3A%2F%2Feasyread.ph.126.net%2FjHxt86yZfy9KNGfiYo1Ygw%3D%3D%2F791696090803455445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9415" y="1548359"/>
            <a:ext cx="2356338" cy="1767254"/>
          </a:xfrm>
          <a:prstGeom prst="ellipse">
            <a:avLst/>
          </a:prstGeom>
          <a:ln w="63500" cap="rnd">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二、科学发展观的主要内容</a:t>
            </a:r>
            <a:endParaRPr lang="zh-CN" altLang="en-US"/>
          </a:p>
        </p:txBody>
      </p:sp>
      <p:sp>
        <p:nvSpPr>
          <p:cNvPr id="4" name="MH_SubTitle_1"/>
          <p:cNvSpPr/>
          <p:nvPr>
            <p:custDataLst>
              <p:tags r:id="rId1"/>
            </p:custDataLst>
          </p:nvPr>
        </p:nvSpPr>
        <p:spPr bwMode="auto">
          <a:xfrm>
            <a:off x="838835" y="2511743"/>
            <a:ext cx="2309813" cy="1474788"/>
          </a:xfrm>
          <a:prstGeom prst="rect">
            <a:avLst/>
          </a:prstGeom>
          <a:solidFill>
            <a:srgbClr val="FFFFFF"/>
          </a:solidFill>
          <a:ln w="19050">
            <a:solidFill>
              <a:srgbClr val="F9C2B9"/>
            </a:solid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1" fontAlgn="auto" latinLnBrk="0" hangingPunct="1">
              <a:lnSpc>
                <a:spcPct val="120000"/>
              </a:lnSpc>
              <a:spcBef>
                <a:spcPts val="0"/>
              </a:spcBef>
              <a:spcAft>
                <a:spcPts val="0"/>
              </a:spcAft>
              <a:buClrTx/>
              <a:buSzTx/>
              <a:buFont typeface="Arial" panose="020B0604020202020204" pitchFamily="34" charset="0"/>
              <a:buNone/>
              <a:defRPr/>
            </a:pPr>
            <a:endParaRPr kumimoji="0" lang="ko-KR" altLang="en-US" sz="1800" b="0" i="0" u="none" strike="noStrike" kern="1200" cap="none" spc="0" normalizeH="0" baseline="0" noProof="0" dirty="0">
              <a:ln>
                <a:noFill/>
              </a:ln>
              <a:solidFill>
                <a:srgbClr val="B4271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5" name="MH_SubTitle_2"/>
          <p:cNvSpPr/>
          <p:nvPr>
            <p:custDataLst>
              <p:tags r:id="rId2"/>
            </p:custDataLst>
          </p:nvPr>
        </p:nvSpPr>
        <p:spPr bwMode="auto">
          <a:xfrm>
            <a:off x="3416935" y="2511743"/>
            <a:ext cx="2309813" cy="1474788"/>
          </a:xfrm>
          <a:prstGeom prst="rect">
            <a:avLst/>
          </a:prstGeom>
          <a:solidFill>
            <a:srgbClr val="FFFFFF"/>
          </a:solidFill>
          <a:ln w="19050">
            <a:solidFill>
              <a:srgbClr val="F9C2B9"/>
            </a:solid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1" fontAlgn="auto" latinLnBrk="0" hangingPunct="1">
              <a:lnSpc>
                <a:spcPct val="120000"/>
              </a:lnSpc>
              <a:spcBef>
                <a:spcPts val="0"/>
              </a:spcBef>
              <a:spcAft>
                <a:spcPts val="0"/>
              </a:spcAft>
              <a:buClrTx/>
              <a:buSzTx/>
              <a:buFont typeface="Arial" panose="020B0604020202020204" pitchFamily="34" charset="0"/>
              <a:buNone/>
              <a:defRPr/>
            </a:pPr>
            <a:endParaRPr kumimoji="0" lang="ko-KR" altLang="en-US" sz="1800" b="0" i="0" u="none" strike="noStrike" kern="1200" cap="none" spc="0" normalizeH="0" baseline="0" noProof="0" dirty="0">
              <a:ln>
                <a:noFill/>
              </a:ln>
              <a:solidFill>
                <a:srgbClr val="B4271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6" name="MH_SubTitle_3"/>
          <p:cNvSpPr/>
          <p:nvPr>
            <p:custDataLst>
              <p:tags r:id="rId3"/>
            </p:custDataLst>
          </p:nvPr>
        </p:nvSpPr>
        <p:spPr bwMode="auto">
          <a:xfrm>
            <a:off x="5995035" y="2511743"/>
            <a:ext cx="2308225" cy="1474788"/>
          </a:xfrm>
          <a:prstGeom prst="rect">
            <a:avLst/>
          </a:prstGeom>
          <a:solidFill>
            <a:srgbClr val="FFFFFF"/>
          </a:solidFill>
          <a:ln w="19050">
            <a:solidFill>
              <a:srgbClr val="F9C2B9"/>
            </a:solid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1" fontAlgn="auto" latinLnBrk="0" hangingPunct="1">
              <a:lnSpc>
                <a:spcPct val="120000"/>
              </a:lnSpc>
              <a:spcBef>
                <a:spcPts val="0"/>
              </a:spcBef>
              <a:spcAft>
                <a:spcPts val="0"/>
              </a:spcAft>
              <a:buClrTx/>
              <a:buSzTx/>
              <a:buFont typeface="Arial" panose="020B0604020202020204" pitchFamily="34" charset="0"/>
              <a:buNone/>
              <a:defRPr/>
            </a:pPr>
            <a:endParaRPr kumimoji="0" lang="ko-KR" altLang="en-US" sz="1800" b="0" i="0" u="none" strike="noStrike" kern="1200" cap="none" spc="0" normalizeH="0" baseline="0" noProof="0" dirty="0">
              <a:ln>
                <a:noFill/>
              </a:ln>
              <a:solidFill>
                <a:srgbClr val="B4271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7" name="MH_SubTitle_4"/>
          <p:cNvSpPr/>
          <p:nvPr>
            <p:custDataLst>
              <p:tags r:id="rId4"/>
            </p:custDataLst>
          </p:nvPr>
        </p:nvSpPr>
        <p:spPr bwMode="auto">
          <a:xfrm>
            <a:off x="838835" y="4380230"/>
            <a:ext cx="2309813" cy="1474788"/>
          </a:xfrm>
          <a:prstGeom prst="rect">
            <a:avLst/>
          </a:prstGeom>
          <a:solidFill>
            <a:srgbClr val="FFFFFF"/>
          </a:solidFill>
          <a:ln w="19050">
            <a:solidFill>
              <a:srgbClr val="F9C2B9"/>
            </a:solid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1" fontAlgn="auto" latinLnBrk="0" hangingPunct="1">
              <a:lnSpc>
                <a:spcPct val="120000"/>
              </a:lnSpc>
              <a:spcBef>
                <a:spcPts val="0"/>
              </a:spcBef>
              <a:spcAft>
                <a:spcPts val="0"/>
              </a:spcAft>
              <a:buClrTx/>
              <a:buSzTx/>
              <a:buFont typeface="Arial" panose="020B0604020202020204" pitchFamily="34" charset="0"/>
              <a:buNone/>
              <a:defRPr/>
            </a:pPr>
            <a:endParaRPr kumimoji="0" lang="ko-KR" altLang="en-US" sz="1800" b="0" i="0" u="none" strike="noStrike" kern="1200" cap="none" spc="0" normalizeH="0" baseline="0" noProof="0" dirty="0">
              <a:ln>
                <a:noFill/>
              </a:ln>
              <a:solidFill>
                <a:srgbClr val="B4271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8" name="MH_SubTitle_5"/>
          <p:cNvSpPr/>
          <p:nvPr>
            <p:custDataLst>
              <p:tags r:id="rId5"/>
            </p:custDataLst>
          </p:nvPr>
        </p:nvSpPr>
        <p:spPr bwMode="auto">
          <a:xfrm>
            <a:off x="3416935" y="4380230"/>
            <a:ext cx="2309813" cy="1474788"/>
          </a:xfrm>
          <a:prstGeom prst="rect">
            <a:avLst/>
          </a:prstGeom>
          <a:solidFill>
            <a:srgbClr val="FFFFFF"/>
          </a:solidFill>
          <a:ln w="19050">
            <a:solidFill>
              <a:srgbClr val="F9C2B9"/>
            </a:solid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1" fontAlgn="auto" latinLnBrk="0" hangingPunct="1">
              <a:lnSpc>
                <a:spcPct val="120000"/>
              </a:lnSpc>
              <a:spcBef>
                <a:spcPts val="0"/>
              </a:spcBef>
              <a:spcAft>
                <a:spcPts val="0"/>
              </a:spcAft>
              <a:buClrTx/>
              <a:buSzTx/>
              <a:buFont typeface="Arial" panose="020B0604020202020204" pitchFamily="34" charset="0"/>
              <a:buNone/>
              <a:defRPr/>
            </a:pPr>
            <a:endParaRPr kumimoji="0" lang="ko-KR" altLang="en-US" sz="1800" b="0" i="0" u="none" strike="noStrike" kern="1200" cap="none" spc="0" normalizeH="0" baseline="0" noProof="0" dirty="0">
              <a:ln>
                <a:noFill/>
              </a:ln>
              <a:solidFill>
                <a:srgbClr val="B4271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9" name="MH_SubTitle_6"/>
          <p:cNvSpPr/>
          <p:nvPr>
            <p:custDataLst>
              <p:tags r:id="rId6"/>
            </p:custDataLst>
          </p:nvPr>
        </p:nvSpPr>
        <p:spPr bwMode="auto">
          <a:xfrm>
            <a:off x="5995035" y="4380230"/>
            <a:ext cx="2308225" cy="1474788"/>
          </a:xfrm>
          <a:prstGeom prst="rect">
            <a:avLst/>
          </a:prstGeom>
          <a:solidFill>
            <a:srgbClr val="FFFFFF"/>
          </a:solidFill>
          <a:ln w="19050">
            <a:solidFill>
              <a:srgbClr val="F9C2B9"/>
            </a:solid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1" fontAlgn="auto" latinLnBrk="0" hangingPunct="1">
              <a:lnSpc>
                <a:spcPct val="120000"/>
              </a:lnSpc>
              <a:spcBef>
                <a:spcPts val="0"/>
              </a:spcBef>
              <a:spcAft>
                <a:spcPts val="0"/>
              </a:spcAft>
              <a:buClrTx/>
              <a:buSzTx/>
              <a:buFont typeface="Arial" panose="020B0604020202020204" pitchFamily="34" charset="0"/>
              <a:buNone/>
              <a:defRPr/>
            </a:pPr>
            <a:endParaRPr kumimoji="0" lang="ko-KR" altLang="en-US" sz="1800" b="0" i="0" u="none" strike="noStrike" kern="1200" cap="none" spc="0" normalizeH="0" baseline="0" noProof="0" dirty="0">
              <a:ln>
                <a:noFill/>
              </a:ln>
              <a:solidFill>
                <a:srgbClr val="B4271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0" name="MH_Other_1"/>
          <p:cNvSpPr/>
          <p:nvPr>
            <p:custDataLst>
              <p:tags r:id="rId7"/>
            </p:custDataLst>
          </p:nvPr>
        </p:nvSpPr>
        <p:spPr>
          <a:xfrm>
            <a:off x="2446973" y="2362518"/>
            <a:ext cx="509588" cy="460375"/>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rgbClr val="F06B53"/>
          </a:solidFill>
          <a:ln>
            <a:noFill/>
          </a:ln>
        </p:spPr>
        <p:style>
          <a:lnRef idx="2">
            <a:srgbClr val="4472C4">
              <a:shade val="50000"/>
            </a:srgbClr>
          </a:lnRef>
          <a:fillRef idx="1">
            <a:srgbClr val="4472C4"/>
          </a:fillRef>
          <a:effectRef idx="0">
            <a:srgbClr val="4472C4"/>
          </a:effectRef>
          <a:fontRef idx="minor">
            <a:sysClr val="window" lastClr="FFFFFF"/>
          </a:fontRef>
        </p:style>
        <p:txBody>
          <a:bodyPr lIns="0" tIns="0" rIns="0" bIns="108000" anchor="ctr">
            <a:normAutofit/>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01</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1" name="MH_Other_2"/>
          <p:cNvSpPr/>
          <p:nvPr>
            <p:custDataLst>
              <p:tags r:id="rId8"/>
            </p:custDataLst>
          </p:nvPr>
        </p:nvSpPr>
        <p:spPr>
          <a:xfrm>
            <a:off x="5025073" y="2362518"/>
            <a:ext cx="509588" cy="460375"/>
          </a:xfrm>
          <a:custGeom>
            <a:avLst/>
            <a:gdLst>
              <a:gd name="connsiteX0" fmla="*/ 28343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3 w 509451"/>
              <a:gd name="connsiteY8" fmla="*/ 361109 h 459661"/>
              <a:gd name="connsiteX9" fmla="*/ 0 w 509451"/>
              <a:gd name="connsiteY9" fmla="*/ 332765 h 459661"/>
              <a:gd name="connsiteX10" fmla="*/ 0 w 509451"/>
              <a:gd name="connsiteY10" fmla="*/ 28344 h 459661"/>
              <a:gd name="connsiteX11" fmla="*/ 28343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3"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3" y="361109"/>
                </a:lnTo>
                <a:cubicBezTo>
                  <a:pt x="12690" y="361109"/>
                  <a:pt x="0" y="348419"/>
                  <a:pt x="0" y="332765"/>
                </a:cubicBezTo>
                <a:lnTo>
                  <a:pt x="0" y="28344"/>
                </a:lnTo>
                <a:cubicBezTo>
                  <a:pt x="0" y="12690"/>
                  <a:pt x="12690" y="0"/>
                  <a:pt x="28343" y="0"/>
                </a:cubicBezTo>
                <a:close/>
              </a:path>
            </a:pathLst>
          </a:custGeom>
          <a:solidFill>
            <a:srgbClr val="F06B53"/>
          </a:solidFill>
          <a:ln>
            <a:noFill/>
          </a:ln>
        </p:spPr>
        <p:style>
          <a:lnRef idx="2">
            <a:srgbClr val="4472C4">
              <a:shade val="50000"/>
            </a:srgbClr>
          </a:lnRef>
          <a:fillRef idx="1">
            <a:srgbClr val="4472C4"/>
          </a:fillRef>
          <a:effectRef idx="0">
            <a:srgbClr val="4472C4"/>
          </a:effectRef>
          <a:fontRef idx="minor">
            <a:sysClr val="window" lastClr="FFFFFF"/>
          </a:fontRef>
        </p:style>
        <p:txBody>
          <a:bodyPr lIns="0" tIns="0" rIns="0" bIns="108000" anchor="ctr">
            <a:normAutofit/>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02</a:t>
            </a:r>
            <a:endParaRPr kumimoji="0" lang="zh-CN" alt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2" name="MH_Other_3"/>
          <p:cNvSpPr/>
          <p:nvPr>
            <p:custDataLst>
              <p:tags r:id="rId9"/>
            </p:custDataLst>
          </p:nvPr>
        </p:nvSpPr>
        <p:spPr>
          <a:xfrm>
            <a:off x="7603173" y="2362518"/>
            <a:ext cx="509588" cy="460375"/>
          </a:xfrm>
          <a:custGeom>
            <a:avLst/>
            <a:gdLst>
              <a:gd name="connsiteX0" fmla="*/ 28344 w 509451"/>
              <a:gd name="connsiteY0" fmla="*/ 0 h 459661"/>
              <a:gd name="connsiteX1" fmla="*/ 481108 w 509451"/>
              <a:gd name="connsiteY1" fmla="*/ 0 h 459661"/>
              <a:gd name="connsiteX2" fmla="*/ 509451 w 509451"/>
              <a:gd name="connsiteY2" fmla="*/ 28344 h 459661"/>
              <a:gd name="connsiteX3" fmla="*/ 509451 w 509451"/>
              <a:gd name="connsiteY3" fmla="*/ 332765 h 459661"/>
              <a:gd name="connsiteX4" fmla="*/ 481108 w 509451"/>
              <a:gd name="connsiteY4" fmla="*/ 361109 h 459661"/>
              <a:gd name="connsiteX5" fmla="*/ 313285 w 509451"/>
              <a:gd name="connsiteY5" fmla="*/ 361109 h 459661"/>
              <a:gd name="connsiteX6" fmla="*/ 256124 w 509451"/>
              <a:gd name="connsiteY6" fmla="*/ 459661 h 459661"/>
              <a:gd name="connsiteX7" fmla="*/ 198965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8" y="0"/>
                </a:lnTo>
                <a:cubicBezTo>
                  <a:pt x="496761" y="0"/>
                  <a:pt x="509451" y="12690"/>
                  <a:pt x="509451" y="28344"/>
                </a:cubicBezTo>
                <a:lnTo>
                  <a:pt x="509451" y="332765"/>
                </a:lnTo>
                <a:cubicBezTo>
                  <a:pt x="509451" y="348419"/>
                  <a:pt x="496761" y="361109"/>
                  <a:pt x="481108" y="361109"/>
                </a:cubicBezTo>
                <a:lnTo>
                  <a:pt x="313285" y="361109"/>
                </a:lnTo>
                <a:lnTo>
                  <a:pt x="256124" y="459661"/>
                </a:lnTo>
                <a:lnTo>
                  <a:pt x="198965" y="361109"/>
                </a:lnTo>
                <a:lnTo>
                  <a:pt x="28344" y="361109"/>
                </a:lnTo>
                <a:cubicBezTo>
                  <a:pt x="12690" y="361109"/>
                  <a:pt x="0" y="348419"/>
                  <a:pt x="0" y="332765"/>
                </a:cubicBezTo>
                <a:lnTo>
                  <a:pt x="0" y="28344"/>
                </a:lnTo>
                <a:cubicBezTo>
                  <a:pt x="0" y="12690"/>
                  <a:pt x="12690" y="0"/>
                  <a:pt x="28344" y="0"/>
                </a:cubicBezTo>
                <a:close/>
              </a:path>
            </a:pathLst>
          </a:custGeom>
          <a:solidFill>
            <a:srgbClr val="F06B53"/>
          </a:solidFill>
          <a:ln>
            <a:noFill/>
          </a:ln>
        </p:spPr>
        <p:style>
          <a:lnRef idx="2">
            <a:srgbClr val="4472C4">
              <a:shade val="50000"/>
            </a:srgbClr>
          </a:lnRef>
          <a:fillRef idx="1">
            <a:srgbClr val="4472C4"/>
          </a:fillRef>
          <a:effectRef idx="0">
            <a:srgbClr val="4472C4"/>
          </a:effectRef>
          <a:fontRef idx="minor">
            <a:sysClr val="window" lastClr="FFFFFF"/>
          </a:fontRef>
        </p:style>
        <p:txBody>
          <a:bodyPr lIns="0" tIns="0" rIns="0" bIns="108000" anchor="ctr">
            <a:normAutofit/>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03</a:t>
            </a:r>
            <a:endParaRPr kumimoji="0" lang="zh-CN" alt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3" name="MH_Other_4"/>
          <p:cNvSpPr/>
          <p:nvPr>
            <p:custDataLst>
              <p:tags r:id="rId10"/>
            </p:custDataLst>
          </p:nvPr>
        </p:nvSpPr>
        <p:spPr>
          <a:xfrm>
            <a:off x="2446973" y="4232593"/>
            <a:ext cx="509588" cy="458788"/>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rgbClr val="F06B53"/>
          </a:solidFill>
          <a:ln>
            <a:noFill/>
          </a:ln>
        </p:spPr>
        <p:style>
          <a:lnRef idx="2">
            <a:srgbClr val="4472C4">
              <a:shade val="50000"/>
            </a:srgbClr>
          </a:lnRef>
          <a:fillRef idx="1">
            <a:srgbClr val="4472C4"/>
          </a:fillRef>
          <a:effectRef idx="0">
            <a:srgbClr val="4472C4"/>
          </a:effectRef>
          <a:fontRef idx="minor">
            <a:sysClr val="window" lastClr="FFFFFF"/>
          </a:fontRef>
        </p:style>
        <p:txBody>
          <a:bodyPr lIns="0" tIns="0" rIns="0" bIns="108000" anchor="ctr">
            <a:normAutofit/>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04</a:t>
            </a:r>
            <a:endParaRPr kumimoji="0" lang="zh-CN" alt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4" name="MH_Other_5"/>
          <p:cNvSpPr/>
          <p:nvPr>
            <p:custDataLst>
              <p:tags r:id="rId11"/>
            </p:custDataLst>
          </p:nvPr>
        </p:nvSpPr>
        <p:spPr>
          <a:xfrm>
            <a:off x="5025073" y="4232593"/>
            <a:ext cx="509588" cy="458788"/>
          </a:xfrm>
          <a:custGeom>
            <a:avLst/>
            <a:gdLst>
              <a:gd name="connsiteX0" fmla="*/ 28343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3 w 509451"/>
              <a:gd name="connsiteY8" fmla="*/ 361109 h 459661"/>
              <a:gd name="connsiteX9" fmla="*/ 0 w 509451"/>
              <a:gd name="connsiteY9" fmla="*/ 332765 h 459661"/>
              <a:gd name="connsiteX10" fmla="*/ 0 w 509451"/>
              <a:gd name="connsiteY10" fmla="*/ 28344 h 459661"/>
              <a:gd name="connsiteX11" fmla="*/ 28343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3"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3" y="361109"/>
                </a:lnTo>
                <a:cubicBezTo>
                  <a:pt x="12690" y="361109"/>
                  <a:pt x="0" y="348419"/>
                  <a:pt x="0" y="332765"/>
                </a:cubicBezTo>
                <a:lnTo>
                  <a:pt x="0" y="28344"/>
                </a:lnTo>
                <a:cubicBezTo>
                  <a:pt x="0" y="12690"/>
                  <a:pt x="12690" y="0"/>
                  <a:pt x="28343" y="0"/>
                </a:cubicBezTo>
                <a:close/>
              </a:path>
            </a:pathLst>
          </a:custGeom>
          <a:solidFill>
            <a:srgbClr val="F06B53"/>
          </a:solidFill>
          <a:ln>
            <a:noFill/>
          </a:ln>
        </p:spPr>
        <p:style>
          <a:lnRef idx="2">
            <a:srgbClr val="4472C4">
              <a:shade val="50000"/>
            </a:srgbClr>
          </a:lnRef>
          <a:fillRef idx="1">
            <a:srgbClr val="4472C4"/>
          </a:fillRef>
          <a:effectRef idx="0">
            <a:srgbClr val="4472C4"/>
          </a:effectRef>
          <a:fontRef idx="minor">
            <a:sysClr val="window" lastClr="FFFFFF"/>
          </a:fontRef>
        </p:style>
        <p:txBody>
          <a:bodyPr lIns="0" tIns="0" rIns="0" bIns="108000" anchor="ctr">
            <a:normAutofit/>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05</a:t>
            </a:r>
            <a:endParaRPr kumimoji="0" lang="zh-CN" alt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5" name="MH_Other_6"/>
          <p:cNvSpPr/>
          <p:nvPr>
            <p:custDataLst>
              <p:tags r:id="rId12"/>
            </p:custDataLst>
          </p:nvPr>
        </p:nvSpPr>
        <p:spPr>
          <a:xfrm>
            <a:off x="7603173" y="4232593"/>
            <a:ext cx="509588" cy="458788"/>
          </a:xfrm>
          <a:custGeom>
            <a:avLst/>
            <a:gdLst>
              <a:gd name="connsiteX0" fmla="*/ 28343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3 w 509451"/>
              <a:gd name="connsiteY8" fmla="*/ 361109 h 459661"/>
              <a:gd name="connsiteX9" fmla="*/ 0 w 509451"/>
              <a:gd name="connsiteY9" fmla="*/ 332765 h 459661"/>
              <a:gd name="connsiteX10" fmla="*/ 0 w 509451"/>
              <a:gd name="connsiteY10" fmla="*/ 28344 h 459661"/>
              <a:gd name="connsiteX11" fmla="*/ 28343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3"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3" y="361109"/>
                </a:lnTo>
                <a:cubicBezTo>
                  <a:pt x="12690" y="361109"/>
                  <a:pt x="0" y="348419"/>
                  <a:pt x="0" y="332765"/>
                </a:cubicBezTo>
                <a:lnTo>
                  <a:pt x="0" y="28344"/>
                </a:lnTo>
                <a:cubicBezTo>
                  <a:pt x="0" y="12690"/>
                  <a:pt x="12690" y="0"/>
                  <a:pt x="28343" y="0"/>
                </a:cubicBezTo>
                <a:close/>
              </a:path>
            </a:pathLst>
          </a:custGeom>
          <a:solidFill>
            <a:srgbClr val="F06B53"/>
          </a:solidFill>
          <a:ln>
            <a:noFill/>
          </a:ln>
        </p:spPr>
        <p:style>
          <a:lnRef idx="2">
            <a:srgbClr val="4472C4">
              <a:shade val="50000"/>
            </a:srgbClr>
          </a:lnRef>
          <a:fillRef idx="1">
            <a:srgbClr val="4472C4"/>
          </a:fillRef>
          <a:effectRef idx="0">
            <a:srgbClr val="4472C4"/>
          </a:effectRef>
          <a:fontRef idx="minor">
            <a:sysClr val="window" lastClr="FFFFFF"/>
          </a:fontRef>
        </p:style>
        <p:txBody>
          <a:bodyPr lIns="0" tIns="0" rIns="0" bIns="108000" anchor="ctr">
            <a:normAutofit/>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06</a:t>
            </a:r>
            <a:endParaRPr kumimoji="0" lang="zh-CN" altLang="en-US" sz="20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6" name="文本框 6"/>
          <p:cNvSpPr txBox="1">
            <a:spLocks noChangeArrowheads="1"/>
          </p:cNvSpPr>
          <p:nvPr/>
        </p:nvSpPr>
        <p:spPr bwMode="auto">
          <a:xfrm>
            <a:off x="897573" y="2914968"/>
            <a:ext cx="2192338"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just" defTabSz="457200" rtl="0" eaLnBrk="1" fontAlgn="base" latinLnBrk="0" hangingPunct="1">
              <a:lnSpc>
                <a:spcPct val="120000"/>
              </a:lnSpc>
              <a:spcBef>
                <a:spcPts val="120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加快转变经济发展方式</a:t>
            </a:r>
            <a:endParaRPr kumimoji="0" lang="zh-CN" altLang="en-US" sz="24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7" name="文本框 6"/>
          <p:cNvSpPr txBox="1">
            <a:spLocks noChangeArrowheads="1"/>
          </p:cNvSpPr>
          <p:nvPr/>
        </p:nvSpPr>
        <p:spPr bwMode="auto">
          <a:xfrm>
            <a:off x="3475673" y="2914968"/>
            <a:ext cx="2192338"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just" defTabSz="457200" rtl="0" eaLnBrk="1" fontAlgn="base" latinLnBrk="0" hangingPunct="1">
              <a:lnSpc>
                <a:spcPct val="120000"/>
              </a:lnSpc>
              <a:spcBef>
                <a:spcPts val="12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发展社会主义民主政治</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8" name="文本框 6"/>
          <p:cNvSpPr txBox="1">
            <a:spLocks noChangeArrowheads="1"/>
          </p:cNvSpPr>
          <p:nvPr/>
        </p:nvSpPr>
        <p:spPr bwMode="auto">
          <a:xfrm>
            <a:off x="6055360" y="2914968"/>
            <a:ext cx="2192338"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just" defTabSz="457200" rtl="0" eaLnBrk="1" fontAlgn="base" latinLnBrk="0" hangingPunct="1">
              <a:lnSpc>
                <a:spcPct val="120000"/>
              </a:lnSpc>
              <a:spcBef>
                <a:spcPts val="120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推进社会主义文化强国建设</a:t>
            </a:r>
            <a:endParaRPr kumimoji="0" lang="zh-CN" altLang="en-US" sz="24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9" name="文本框 6"/>
          <p:cNvSpPr txBox="1">
            <a:spLocks noChangeArrowheads="1"/>
          </p:cNvSpPr>
          <p:nvPr/>
        </p:nvSpPr>
        <p:spPr bwMode="auto">
          <a:xfrm>
            <a:off x="897573" y="4781868"/>
            <a:ext cx="2192338"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just" defTabSz="457200" rtl="0" eaLnBrk="1" fontAlgn="base" latinLnBrk="0" hangingPunct="1">
              <a:lnSpc>
                <a:spcPct val="120000"/>
              </a:lnSpc>
              <a:spcBef>
                <a:spcPts val="120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构建社会主义和谐社会</a:t>
            </a:r>
            <a:endParaRPr kumimoji="0" lang="zh-CN" altLang="en-US" sz="24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20" name="文本框 6"/>
          <p:cNvSpPr txBox="1">
            <a:spLocks noChangeArrowheads="1"/>
          </p:cNvSpPr>
          <p:nvPr/>
        </p:nvSpPr>
        <p:spPr bwMode="auto">
          <a:xfrm>
            <a:off x="3475673" y="4781868"/>
            <a:ext cx="2192338"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just" defTabSz="457200" rtl="0" eaLnBrk="1" fontAlgn="base" latinLnBrk="0" hangingPunct="1">
              <a:lnSpc>
                <a:spcPct val="120000"/>
              </a:lnSpc>
              <a:spcBef>
                <a:spcPts val="1200"/>
              </a:spcBef>
              <a:spcAft>
                <a:spcPct val="0"/>
              </a:spcAft>
              <a:buClrTx/>
              <a:buSzTx/>
              <a:buFont typeface="Arial" panose="020B0604020202020204" pitchFamily="34" charset="0"/>
              <a:buNone/>
              <a:defRPr/>
            </a:pPr>
            <a:r>
              <a:rPr kumimoji="0" lang="zh-CN" altLang="en-US" sz="24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推进生态文明建设</a:t>
            </a:r>
            <a:endParaRPr kumimoji="0" lang="zh-CN" altLang="en-US" sz="24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21" name="文本框 6"/>
          <p:cNvSpPr txBox="1">
            <a:spLocks noChangeArrowheads="1"/>
          </p:cNvSpPr>
          <p:nvPr/>
        </p:nvSpPr>
        <p:spPr bwMode="auto">
          <a:xfrm>
            <a:off x="6055360" y="4781868"/>
            <a:ext cx="22479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just" defTabSz="457200" rtl="0" eaLnBrk="1" fontAlgn="base" latinLnBrk="0" hangingPunct="1">
              <a:lnSpc>
                <a:spcPct val="120000"/>
              </a:lnSpc>
              <a:spcBef>
                <a:spcPts val="1200"/>
              </a:spcBef>
              <a:spcAft>
                <a:spcPct val="0"/>
              </a:spcAft>
              <a:buClrTx/>
              <a:buSzTx/>
              <a:buFont typeface="Arial" panose="020B0604020202020204" pitchFamily="34" charset="0"/>
              <a:buNone/>
              <a:defRPr/>
            </a:pPr>
            <a:r>
              <a:rPr kumimoji="0" lang="zh-CN" altLang="en-US" sz="23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全面提高党的建设科学化水平</a:t>
            </a:r>
            <a:endParaRPr kumimoji="0" lang="zh-CN" altLang="en-US" sz="23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15720"/>
            <a:ext cx="8229600" cy="673100"/>
          </a:xfrm>
        </p:spPr>
        <p:txBody>
          <a:bodyPr/>
          <a:p>
            <a:r>
              <a:rPr lang="en-US" altLang="zh-CN" sz="2400"/>
              <a:t>1</a:t>
            </a:r>
            <a:r>
              <a:rPr lang="zh-CN" altLang="en-US" sz="2400"/>
              <a:t>、加快转变经济发展方式</a:t>
            </a:r>
            <a:endParaRPr lang="zh-CN" altLang="en-US" sz="2400"/>
          </a:p>
        </p:txBody>
      </p:sp>
      <p:grpSp>
        <p:nvGrpSpPr>
          <p:cNvPr id="9" name="组合 4"/>
          <p:cNvGrpSpPr/>
          <p:nvPr/>
        </p:nvGrpSpPr>
        <p:grpSpPr bwMode="auto">
          <a:xfrm>
            <a:off x="1978575" y="2668134"/>
            <a:ext cx="1295400" cy="1295400"/>
            <a:chOff x="0" y="0"/>
            <a:chExt cx="1296144" cy="1296144"/>
          </a:xfrm>
          <a:effectLst>
            <a:outerShdw blurRad="50800" dist="38100" dir="2700000" algn="tl" rotWithShape="0">
              <a:prstClr val="black">
                <a:alpha val="40000"/>
              </a:prstClr>
            </a:outerShdw>
          </a:effectLst>
        </p:grpSpPr>
        <p:sp>
          <p:nvSpPr>
            <p:cNvPr id="10" name="椭圆 46"/>
            <p:cNvSpPr>
              <a:spLocks noChangeArrowheads="1"/>
            </p:cNvSpPr>
            <p:nvPr/>
          </p:nvSpPr>
          <p:spPr bwMode="auto">
            <a:xfrm>
              <a:off x="0" y="0"/>
              <a:ext cx="1296144" cy="1296144"/>
            </a:xfrm>
            <a:prstGeom prst="ellipse">
              <a:avLst/>
            </a:prstGeom>
            <a:solidFill>
              <a:srgbClr val="C00000"/>
            </a:solidFill>
            <a:ln w="25400">
              <a:solidFill>
                <a:srgbClr val="FFC000"/>
              </a:solidFill>
              <a:round/>
            </a:ln>
          </p:spPr>
          <p:txBody>
            <a:bodyPr anchor="ctr"/>
            <a:lstStyle>
              <a:lvl1pPr>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ctr" defTabSz="457200" rtl="0" eaLnBrk="0" fontAlgn="base" latinLnBrk="0" hangingPunct="0">
                <a:lnSpc>
                  <a:spcPct val="12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0">
                <a:ln>
                  <a:noFill/>
                </a:ln>
                <a:solidFill>
                  <a:srgbClr val="FFFFFF"/>
                </a:solidFill>
                <a:effectLst/>
                <a:uLnTx/>
                <a:uFillTx/>
                <a:latin typeface="Calibri" panose="020F0502020204030204" charset="0"/>
                <a:ea typeface="宋体" panose="02010600030101010101" pitchFamily="2" charset="-122"/>
                <a:cs typeface="+mn-ea"/>
              </a:endParaRPr>
            </a:p>
          </p:txBody>
        </p:sp>
        <p:sp>
          <p:nvSpPr>
            <p:cNvPr id="11" name="TextBox 51"/>
            <p:cNvSpPr txBox="1">
              <a:spLocks noChangeArrowheads="1"/>
            </p:cNvSpPr>
            <p:nvPr/>
          </p:nvSpPr>
          <p:spPr bwMode="auto">
            <a:xfrm>
              <a:off x="17934" y="398950"/>
              <a:ext cx="1261244"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ctr" defTabSz="457200" rtl="0" eaLnBrk="0" fontAlgn="base" latinLnBrk="0" hangingPunct="0">
                <a:lnSpc>
                  <a:spcPct val="12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rPr>
                <a:t>主题</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endParaRPr>
            </a:p>
          </p:txBody>
        </p:sp>
      </p:grpSp>
      <p:sp>
        <p:nvSpPr>
          <p:cNvPr id="12" name="下箭头 9"/>
          <p:cNvSpPr>
            <a:spLocks noChangeArrowheads="1"/>
          </p:cNvSpPr>
          <p:nvPr/>
        </p:nvSpPr>
        <p:spPr bwMode="auto">
          <a:xfrm>
            <a:off x="2274888" y="4259263"/>
            <a:ext cx="668338" cy="461963"/>
          </a:xfrm>
          <a:prstGeom prst="downArrow">
            <a:avLst>
              <a:gd name="adj1" fmla="val 50000"/>
              <a:gd name="adj2" fmla="val 50000"/>
            </a:avLst>
          </a:prstGeom>
          <a:solidFill>
            <a:srgbClr val="FF9900"/>
          </a:solidFill>
          <a:ln>
            <a:noFill/>
          </a:ln>
          <a:effectLst>
            <a:outerShdw dist="38100" algn="l" rotWithShape="0">
              <a:srgbClr val="000000">
                <a:alpha val="39999"/>
              </a:srgbClr>
            </a:outerShdw>
          </a:effectLst>
        </p:spPr>
        <p:txBody>
          <a:bodyPr anchor="ctr"/>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zh-CN" altLang="en-US" sz="1800" b="1" i="0" u="none" strike="noStrike" kern="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ea"/>
            </a:endParaRPr>
          </a:p>
        </p:txBody>
      </p:sp>
      <p:sp>
        <p:nvSpPr>
          <p:cNvPr id="5" name="矩形 4"/>
          <p:cNvSpPr/>
          <p:nvPr/>
        </p:nvSpPr>
        <p:spPr>
          <a:xfrm>
            <a:off x="1893888" y="4889500"/>
            <a:ext cx="1752600" cy="461963"/>
          </a:xfrm>
          <a:prstGeom prst="rect">
            <a:avLst/>
          </a:prstGeom>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科学发展</a:t>
            </a:r>
            <a:endParaRPr kumimoji="0" lang="zh-CN" altLang="en-US" sz="18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endParaRPr>
          </a:p>
        </p:txBody>
      </p:sp>
      <p:grpSp>
        <p:nvGrpSpPr>
          <p:cNvPr id="14" name="组合 4"/>
          <p:cNvGrpSpPr/>
          <p:nvPr/>
        </p:nvGrpSpPr>
        <p:grpSpPr bwMode="auto">
          <a:xfrm>
            <a:off x="5442745" y="2668134"/>
            <a:ext cx="1295400" cy="1295400"/>
            <a:chOff x="0" y="0"/>
            <a:chExt cx="1296144" cy="1296144"/>
          </a:xfrm>
          <a:effectLst>
            <a:outerShdw blurRad="50800" dist="38100" dir="2700000" algn="tl" rotWithShape="0">
              <a:prstClr val="black">
                <a:alpha val="40000"/>
              </a:prstClr>
            </a:outerShdw>
          </a:effectLst>
        </p:grpSpPr>
        <p:sp>
          <p:nvSpPr>
            <p:cNvPr id="15" name="椭圆 46"/>
            <p:cNvSpPr>
              <a:spLocks noChangeArrowheads="1"/>
            </p:cNvSpPr>
            <p:nvPr/>
          </p:nvSpPr>
          <p:spPr bwMode="auto">
            <a:xfrm>
              <a:off x="0" y="0"/>
              <a:ext cx="1296144" cy="1296144"/>
            </a:xfrm>
            <a:prstGeom prst="ellipse">
              <a:avLst/>
            </a:prstGeom>
            <a:solidFill>
              <a:srgbClr val="C00000"/>
            </a:solidFill>
            <a:ln w="25400">
              <a:solidFill>
                <a:srgbClr val="FFC000"/>
              </a:solidFill>
              <a:round/>
            </a:ln>
          </p:spPr>
          <p:txBody>
            <a:bodyPr anchor="ctr"/>
            <a:lstStyle>
              <a:lvl1pPr>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ctr" defTabSz="457200" rtl="0" eaLnBrk="0" fontAlgn="base" latinLnBrk="0" hangingPunct="0">
                <a:lnSpc>
                  <a:spcPct val="120000"/>
                </a:lnSpc>
                <a:spcBef>
                  <a:spcPct val="0"/>
                </a:spcBef>
                <a:spcAft>
                  <a:spcPct val="0"/>
                </a:spcAft>
                <a:buClrTx/>
                <a:buSzTx/>
                <a:buFont typeface="Arial" panose="020B0604020202020204" pitchFamily="34" charset="0"/>
                <a:buNone/>
                <a:defRPr/>
              </a:pPr>
              <a:endParaRPr kumimoji="0" lang="zh-CN" altLang="en-US" sz="1400" b="1" i="0" u="none" strike="noStrike" kern="1200" cap="none" spc="0" normalizeH="0" baseline="0" noProof="0">
                <a:ln>
                  <a:noFill/>
                </a:ln>
                <a:solidFill>
                  <a:srgbClr val="FFFFFF"/>
                </a:solidFill>
                <a:effectLst/>
                <a:uLnTx/>
                <a:uFillTx/>
                <a:latin typeface="Calibri" panose="020F0502020204030204" charset="0"/>
                <a:ea typeface="宋体" panose="02010600030101010101" pitchFamily="2" charset="-122"/>
                <a:cs typeface="+mn-ea"/>
              </a:endParaRPr>
            </a:p>
          </p:txBody>
        </p:sp>
        <p:sp>
          <p:nvSpPr>
            <p:cNvPr id="16" name="TextBox 51"/>
            <p:cNvSpPr txBox="1">
              <a:spLocks noChangeArrowheads="1"/>
            </p:cNvSpPr>
            <p:nvPr/>
          </p:nvSpPr>
          <p:spPr bwMode="auto">
            <a:xfrm>
              <a:off x="17934" y="398950"/>
              <a:ext cx="1261244"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ctr" defTabSz="457200" rtl="0" eaLnBrk="0" fontAlgn="base" latinLnBrk="0" hangingPunct="0">
                <a:lnSpc>
                  <a:spcPct val="12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rPr>
                <a:t>主线</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endParaRPr>
            </a:p>
          </p:txBody>
        </p:sp>
      </p:grpSp>
      <p:sp>
        <p:nvSpPr>
          <p:cNvPr id="17" name="下箭头 9"/>
          <p:cNvSpPr>
            <a:spLocks noChangeArrowheads="1"/>
          </p:cNvSpPr>
          <p:nvPr/>
        </p:nvSpPr>
        <p:spPr bwMode="auto">
          <a:xfrm>
            <a:off x="5738813" y="4259263"/>
            <a:ext cx="668338" cy="461963"/>
          </a:xfrm>
          <a:prstGeom prst="downArrow">
            <a:avLst>
              <a:gd name="adj1" fmla="val 50000"/>
              <a:gd name="adj2" fmla="val 50000"/>
            </a:avLst>
          </a:prstGeom>
          <a:solidFill>
            <a:srgbClr val="FF9900"/>
          </a:solidFill>
          <a:ln>
            <a:noFill/>
          </a:ln>
          <a:effectLst>
            <a:outerShdw dist="38100" algn="l" rotWithShape="0">
              <a:srgbClr val="000000">
                <a:alpha val="39999"/>
              </a:srgbClr>
            </a:outerShdw>
          </a:effectLst>
        </p:spPr>
        <p:txBody>
          <a:bodyPr anchor="ctr"/>
          <a:lstStyle/>
          <a:p>
            <a:pPr marL="0" marR="0" lvl="0" indent="0" algn="l" defTabSz="457200" rtl="0" eaLnBrk="0" fontAlgn="base" latinLnBrk="0" hangingPunct="0">
              <a:lnSpc>
                <a:spcPct val="120000"/>
              </a:lnSpc>
              <a:spcBef>
                <a:spcPct val="0"/>
              </a:spcBef>
              <a:spcAft>
                <a:spcPct val="0"/>
              </a:spcAft>
              <a:buClrTx/>
              <a:buSzTx/>
              <a:buFontTx/>
              <a:buNone/>
              <a:defRPr/>
            </a:pPr>
            <a:endParaRPr kumimoji="0" lang="zh-CN" altLang="en-US" sz="1800" b="1" i="0" u="none" strike="noStrike" kern="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ea"/>
            </a:endParaRPr>
          </a:p>
        </p:txBody>
      </p:sp>
      <p:sp>
        <p:nvSpPr>
          <p:cNvPr id="18" name="矩形 17"/>
          <p:cNvSpPr/>
          <p:nvPr/>
        </p:nvSpPr>
        <p:spPr>
          <a:xfrm>
            <a:off x="5006975" y="4889500"/>
            <a:ext cx="2132013" cy="830263"/>
          </a:xfrm>
          <a:prstGeom prst="rect">
            <a:avLst/>
          </a:prstGeom>
        </p:spPr>
        <p:txBody>
          <a:bodyPr>
            <a:spAutoFit/>
          </a:body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加快转变经济发展方式</a:t>
            </a:r>
            <a:endParaRPr kumimoji="0" lang="zh-CN" altLang="en-US" sz="18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0420" name="组合 10"/>
          <p:cNvGrpSpPr/>
          <p:nvPr/>
        </p:nvGrpSpPr>
        <p:grpSpPr>
          <a:xfrm>
            <a:off x="685483" y="1548130"/>
            <a:ext cx="7772400" cy="3762375"/>
            <a:chOff x="908804" y="2461612"/>
            <a:chExt cx="7771728" cy="3763341"/>
          </a:xfrm>
        </p:grpSpPr>
        <p:sp>
          <p:nvSpPr>
            <p:cNvPr id="8" name="矩形 7"/>
            <p:cNvSpPr/>
            <p:nvPr/>
          </p:nvSpPr>
          <p:spPr>
            <a:xfrm>
              <a:off x="1099288" y="2606112"/>
              <a:ext cx="7581244" cy="3601374"/>
            </a:xfrm>
            <a:prstGeom prst="rect">
              <a:avLst/>
            </a:prstGeom>
          </p:spPr>
          <p:txBody>
            <a:bodyPr>
              <a:spAutoFit/>
            </a:bodyPr>
            <a:p>
              <a:pPr marL="0" marR="0" lvl="0" indent="0" algn="just"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关键：</a:t>
              </a: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全面深化经济体制改革</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战略决策：</a:t>
              </a: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实施创新驱动发展战略</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主攻方向：</a:t>
              </a: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推动经济结构战略性调整</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重大战略：</a:t>
              </a: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促进区域协调发展</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重要措施：</a:t>
              </a: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积极稳妥推进城镇化</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根本途径：</a:t>
              </a: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推动城乡发展一体化</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0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重要动力：</a:t>
              </a: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实现工业化、信息化、城镇化、农业现代化</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sp>
          <p:nvSpPr>
            <p:cNvPr id="9" name="矩形 8"/>
            <p:cNvSpPr/>
            <p:nvPr/>
          </p:nvSpPr>
          <p:spPr>
            <a:xfrm>
              <a:off x="1010395" y="2461612"/>
              <a:ext cx="7582831" cy="3763341"/>
            </a:xfrm>
            <a:prstGeom prst="rect">
              <a:avLst/>
            </a:prstGeom>
            <a:noFill/>
            <a:ln w="12700" cap="flat" cmpd="sng" algn="ctr">
              <a:solidFill>
                <a:srgbClr val="C00000"/>
              </a:solidFill>
              <a:prstDash val="dash"/>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等线"/>
                <a:ea typeface="等线" pitchFamily="2" charset="-122"/>
                <a:cs typeface="微软雅黑" panose="020B0503020204020204" charset="-122"/>
              </a:endParaRPr>
            </a:p>
          </p:txBody>
        </p:sp>
        <p:sp>
          <p:nvSpPr>
            <p:cNvPr id="10" name="矩形: 圆角 9"/>
            <p:cNvSpPr/>
            <p:nvPr/>
          </p:nvSpPr>
          <p:spPr>
            <a:xfrm>
              <a:off x="908804" y="2707738"/>
              <a:ext cx="204769" cy="211191"/>
            </a:xfrm>
            <a:prstGeom prst="roundRect">
              <a:avLst/>
            </a:prstGeom>
            <a:solidFill>
              <a:srgbClr val="C00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等线" pitchFamily="2" charset="-122"/>
                <a:cs typeface="Arial" panose="020B0604020202020204" pitchFamily="34" charset="0"/>
                <a:sym typeface="Arial" panose="020B0604020202020204" pitchFamily="34" charset="0"/>
              </a:endParaRPr>
            </a:p>
          </p:txBody>
        </p:sp>
        <p:sp>
          <p:nvSpPr>
            <p:cNvPr id="12" name="矩形: 圆角 11"/>
            <p:cNvSpPr/>
            <p:nvPr/>
          </p:nvSpPr>
          <p:spPr>
            <a:xfrm>
              <a:off x="908804" y="3212693"/>
              <a:ext cx="204769" cy="209604"/>
            </a:xfrm>
            <a:prstGeom prst="roundRect">
              <a:avLst/>
            </a:prstGeom>
            <a:solidFill>
              <a:srgbClr val="C00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等线" pitchFamily="2" charset="-122"/>
                <a:cs typeface="Arial" panose="020B0604020202020204" pitchFamily="34" charset="0"/>
                <a:sym typeface="Arial" panose="020B0604020202020204" pitchFamily="34" charset="0"/>
              </a:endParaRPr>
            </a:p>
          </p:txBody>
        </p:sp>
        <p:sp>
          <p:nvSpPr>
            <p:cNvPr id="13" name="矩形: 圆角 12"/>
            <p:cNvSpPr/>
            <p:nvPr/>
          </p:nvSpPr>
          <p:spPr>
            <a:xfrm>
              <a:off x="908804" y="3750993"/>
              <a:ext cx="204769" cy="211192"/>
            </a:xfrm>
            <a:prstGeom prst="roundRect">
              <a:avLst/>
            </a:prstGeom>
            <a:solidFill>
              <a:srgbClr val="C00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等线" pitchFamily="2" charset="-122"/>
                <a:cs typeface="Arial" panose="020B0604020202020204" pitchFamily="34" charset="0"/>
                <a:sym typeface="Arial" panose="020B0604020202020204" pitchFamily="34" charset="0"/>
              </a:endParaRPr>
            </a:p>
          </p:txBody>
        </p:sp>
        <p:sp>
          <p:nvSpPr>
            <p:cNvPr id="14" name="矩形: 圆角 13"/>
            <p:cNvSpPr/>
            <p:nvPr/>
          </p:nvSpPr>
          <p:spPr>
            <a:xfrm>
              <a:off x="908804" y="4273415"/>
              <a:ext cx="204769" cy="211191"/>
            </a:xfrm>
            <a:prstGeom prst="roundRect">
              <a:avLst/>
            </a:prstGeom>
            <a:solidFill>
              <a:srgbClr val="C00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等线" pitchFamily="2" charset="-122"/>
                <a:cs typeface="Arial" panose="020B0604020202020204" pitchFamily="34" charset="0"/>
                <a:sym typeface="Arial" panose="020B0604020202020204" pitchFamily="34" charset="0"/>
              </a:endParaRPr>
            </a:p>
          </p:txBody>
        </p:sp>
        <p:sp>
          <p:nvSpPr>
            <p:cNvPr id="15" name="矩形: 圆角 14"/>
            <p:cNvSpPr/>
            <p:nvPr/>
          </p:nvSpPr>
          <p:spPr>
            <a:xfrm>
              <a:off x="908804" y="4787897"/>
              <a:ext cx="204769" cy="211191"/>
            </a:xfrm>
            <a:prstGeom prst="roundRect">
              <a:avLst/>
            </a:prstGeom>
            <a:solidFill>
              <a:srgbClr val="C00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等线" pitchFamily="2" charset="-122"/>
                <a:cs typeface="Arial" panose="020B0604020202020204" pitchFamily="34" charset="0"/>
                <a:sym typeface="Arial" panose="020B0604020202020204" pitchFamily="34" charset="0"/>
              </a:endParaRPr>
            </a:p>
          </p:txBody>
        </p:sp>
        <p:sp>
          <p:nvSpPr>
            <p:cNvPr id="16" name="矩形: 圆角 15"/>
            <p:cNvSpPr/>
            <p:nvPr/>
          </p:nvSpPr>
          <p:spPr>
            <a:xfrm>
              <a:off x="908804" y="5353192"/>
              <a:ext cx="204769" cy="209604"/>
            </a:xfrm>
            <a:prstGeom prst="roundRect">
              <a:avLst/>
            </a:prstGeom>
            <a:solidFill>
              <a:srgbClr val="C00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等线" pitchFamily="2" charset="-122"/>
                <a:cs typeface="Arial" panose="020B0604020202020204" pitchFamily="34" charset="0"/>
                <a:sym typeface="Arial" panose="020B0604020202020204" pitchFamily="34" charset="0"/>
              </a:endParaRPr>
            </a:p>
          </p:txBody>
        </p:sp>
        <p:sp>
          <p:nvSpPr>
            <p:cNvPr id="17" name="矩形: 圆角 16"/>
            <p:cNvSpPr/>
            <p:nvPr/>
          </p:nvSpPr>
          <p:spPr>
            <a:xfrm>
              <a:off x="908804" y="5845444"/>
              <a:ext cx="204769" cy="209604"/>
            </a:xfrm>
            <a:prstGeom prst="roundRect">
              <a:avLst/>
            </a:prstGeom>
            <a:solidFill>
              <a:srgbClr val="C00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rgbClr val="FFFFFF"/>
                </a:solidFill>
                <a:effectLst/>
                <a:uLnTx/>
                <a:uFillTx/>
                <a:latin typeface="Arial" panose="020B0604020202020204" pitchFamily="34" charset="0"/>
                <a:ea typeface="等线" pitchFamily="2" charset="-122"/>
                <a:cs typeface="Arial" panose="020B0604020202020204" pitchFamily="34" charset="0"/>
                <a:sym typeface="Arial" panose="020B0604020202020204" pitchFamily="34" charset="0"/>
              </a:endParaRPr>
            </a:p>
          </p:txBody>
        </p:sp>
      </p:grpSp>
      <p:pic>
        <p:nvPicPr>
          <p:cNvPr id="57349" name="Picture 5" descr="https://timgsa.baidu.com/timg?image&amp;quality=80&amp;size=b9999_10000&amp;sec=1525345022424&amp;di=3eb260233b0879320779979e0fc9d1cf&amp;imgtype=0&amp;src=http%3A%2F%2Fwww.shsee.com%2Fuploads%2Fallimg%2F161025%2F1-1610251019503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81433" y="2284730"/>
            <a:ext cx="2293938" cy="15255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、发展社会主义民主政治</a:t>
            </a:r>
            <a:endParaRPr lang="zh-CN" altLang="en-US"/>
          </a:p>
        </p:txBody>
      </p:sp>
      <p:sp>
        <p:nvSpPr>
          <p:cNvPr id="4" name="矩形 3"/>
          <p:cNvSpPr/>
          <p:nvPr/>
        </p:nvSpPr>
        <p:spPr>
          <a:xfrm>
            <a:off x="1079500" y="2207260"/>
            <a:ext cx="6867525" cy="496888"/>
          </a:xfrm>
          <a:prstGeom prst="rect">
            <a:avLst/>
          </a:prstGeom>
        </p:spPr>
        <p:txBody>
          <a:bodyPr>
            <a:spAutoFit/>
          </a:bodyPr>
          <a:p>
            <a:pPr marL="0" marR="0" lvl="0" indent="0" algn="ctr" defTabSz="457200" rtl="0" eaLnBrk="0" fontAlgn="base" latinLnBrk="0" hangingPunct="0">
              <a:lnSpc>
                <a:spcPct val="120000"/>
              </a:lnSpc>
              <a:spcBef>
                <a:spcPts val="1200"/>
              </a:spcBef>
              <a:spcAft>
                <a:spcPct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社会主义民主政治的本质和核心是人民当家作主</a:t>
            </a:r>
            <a:endParaRPr kumimoji="0" lang="en-US" altLang="zh-CN" sz="2400" b="1"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nvGrpSpPr>
          <p:cNvPr id="61445" name="组合 18"/>
          <p:cNvGrpSpPr/>
          <p:nvPr/>
        </p:nvGrpSpPr>
        <p:grpSpPr>
          <a:xfrm>
            <a:off x="950913" y="3026410"/>
            <a:ext cx="3000375" cy="1541463"/>
            <a:chOff x="950837" y="3358734"/>
            <a:chExt cx="2999839" cy="1541581"/>
          </a:xfrm>
        </p:grpSpPr>
        <p:sp>
          <p:nvSpPr>
            <p:cNvPr id="10" name="Flowchart: Off-page Connector 22"/>
            <p:cNvSpPr/>
            <p:nvPr/>
          </p:nvSpPr>
          <p:spPr>
            <a:xfrm rot="16200000">
              <a:off x="1975317" y="2448535"/>
              <a:ext cx="531854" cy="2352255"/>
            </a:xfrm>
            <a:prstGeom prst="flowChartOffpageConnector">
              <a:avLst/>
            </a:prstGeom>
            <a:solidFill>
              <a:srgbClr val="C00000"/>
            </a:solidFill>
            <a:ln w="12700" cap="flat" cmpd="sng" algn="ctr">
              <a:noFill/>
              <a:prstDash val="solid"/>
              <a:miter lim="800000"/>
            </a:ln>
            <a:effectLst/>
          </p:spPr>
          <p:txBody>
            <a:bodyPr vert="vert"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5865" b="0" i="0" u="none" strike="noStrike" kern="0" cap="none" spc="0" normalizeH="0" baseline="0" noProof="0" dirty="0">
                <a:ln>
                  <a:noFill/>
                </a:ln>
                <a:solidFill>
                  <a:prstClr val="white"/>
                </a:solidFill>
                <a:effectLst/>
                <a:uLnTx/>
                <a:uFillTx/>
                <a:latin typeface="等线"/>
                <a:ea typeface="微软雅黑" panose="020B0503020204020204" charset="-122"/>
                <a:cs typeface="+mn-ea"/>
              </a:endParaRPr>
            </a:p>
          </p:txBody>
        </p:sp>
        <p:sp>
          <p:nvSpPr>
            <p:cNvPr id="13" name="矩形 12"/>
            <p:cNvSpPr/>
            <p:nvPr/>
          </p:nvSpPr>
          <p:spPr>
            <a:xfrm>
              <a:off x="1065117" y="3406363"/>
              <a:ext cx="2352255" cy="461998"/>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根本政治制度</a:t>
              </a:r>
              <a:endParaRPr kumimoji="0" lang="zh-CN" altLang="en-US" sz="1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16" name="矩形 15"/>
            <p:cNvSpPr/>
            <p:nvPr/>
          </p:nvSpPr>
          <p:spPr>
            <a:xfrm>
              <a:off x="950837" y="4365286"/>
              <a:ext cx="2999839" cy="535029"/>
            </a:xfrm>
            <a:prstGeom prst="rect">
              <a:avLst/>
            </a:prstGeom>
          </p:spPr>
          <p:txBody>
            <a:bodyPr>
              <a:spAutoFit/>
            </a:bodyPr>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人民代表大会制度</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grpSp>
        <p:nvGrpSpPr>
          <p:cNvPr id="61446" name="组合 16"/>
          <p:cNvGrpSpPr/>
          <p:nvPr/>
        </p:nvGrpSpPr>
        <p:grpSpPr>
          <a:xfrm>
            <a:off x="4418013" y="3026410"/>
            <a:ext cx="4092575" cy="2955925"/>
            <a:chOff x="4675912" y="3358734"/>
            <a:chExt cx="4092950" cy="2956214"/>
          </a:xfrm>
        </p:grpSpPr>
        <p:sp>
          <p:nvSpPr>
            <p:cNvPr id="12" name="Flowchart: Off-page Connector 22"/>
            <p:cNvSpPr/>
            <p:nvPr/>
          </p:nvSpPr>
          <p:spPr>
            <a:xfrm rot="16200000">
              <a:off x="5715024" y="2448221"/>
              <a:ext cx="531865" cy="2352891"/>
            </a:xfrm>
            <a:prstGeom prst="flowChartOffpageConnector">
              <a:avLst/>
            </a:prstGeom>
            <a:solidFill>
              <a:srgbClr val="C00000"/>
            </a:solidFill>
            <a:ln w="12700" cap="flat" cmpd="sng" algn="ctr">
              <a:noFill/>
              <a:prstDash val="solid"/>
              <a:miter lim="800000"/>
            </a:ln>
            <a:effectLst/>
          </p:spPr>
          <p:txBody>
            <a:bodyPr vert="vert"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5865" b="0" i="0" u="none" strike="noStrike" kern="0" cap="none" spc="0" normalizeH="0" baseline="0" noProof="0" dirty="0">
                <a:ln>
                  <a:noFill/>
                </a:ln>
                <a:solidFill>
                  <a:prstClr val="white"/>
                </a:solidFill>
                <a:effectLst/>
                <a:uLnTx/>
                <a:uFillTx/>
                <a:latin typeface="等线"/>
                <a:ea typeface="微软雅黑" panose="020B0503020204020204" charset="-122"/>
                <a:cs typeface="+mn-ea"/>
              </a:endParaRPr>
            </a:p>
          </p:txBody>
        </p:sp>
        <p:sp>
          <p:nvSpPr>
            <p:cNvPr id="15" name="矩形 14"/>
            <p:cNvSpPr/>
            <p:nvPr/>
          </p:nvSpPr>
          <p:spPr>
            <a:xfrm>
              <a:off x="4804511" y="3406364"/>
              <a:ext cx="2352891" cy="462008"/>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 lastClr="FFFFFF"/>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基本政治制度</a:t>
              </a:r>
              <a:endParaRPr kumimoji="0" lang="zh-CN" altLang="en-US" sz="1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18" name="矩形 17"/>
            <p:cNvSpPr/>
            <p:nvPr/>
          </p:nvSpPr>
          <p:spPr>
            <a:xfrm>
              <a:off x="4675912" y="4141449"/>
              <a:ext cx="4092950" cy="2173499"/>
            </a:xfrm>
            <a:prstGeom prst="rect">
              <a:avLst/>
            </a:prstGeom>
          </p:spPr>
          <p:txBody>
            <a:bodyPr>
              <a:spAutoFit/>
            </a:bodyPr>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中国共产党领导的多党合作和政治协商制度</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民族区域自治制度</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基层群众自治制度</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p:txBody>
        </p:sp>
      </p:grpSp>
      <p:pic>
        <p:nvPicPr>
          <p:cNvPr id="58377" name="Picture 9" descr="https://timgsa.baidu.com/timg?image&amp;quality=80&amp;size=b9999_10000&amp;sec=1525345047308&amp;di=86c4da436d7c9aedaad7592d1a5b7723&amp;imgtype=0&amp;src=http%3A%2F%2Fimg.cjyun.org%2Fa%2Fthumb%2F10008%2F201606%2F26a84a7cec167d18fb5c1986b62faf7d.jpg%40w400_h30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6599" y="4717603"/>
            <a:ext cx="1940574" cy="14539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71830" y="4134803"/>
            <a:ext cx="4413250" cy="1422400"/>
          </a:xfrm>
          <a:prstGeom prst="rect">
            <a:avLst/>
          </a:prstGeom>
        </p:spPr>
        <p:txBody>
          <a:bodyPr>
            <a:spAutoFit/>
          </a:bodyPr>
          <a:p>
            <a:pPr marL="0" marR="0" lvl="0" indent="0" algn="just" defTabSz="457200" rtl="0" eaLnBrk="0" fontAlgn="base" latinLnBrk="0" hangingPunct="0">
              <a:lnSpc>
                <a:spcPct val="120000"/>
              </a:lnSpc>
              <a:spcBef>
                <a:spcPct val="0"/>
              </a:spcBef>
              <a:spcAft>
                <a:spcPct val="0"/>
              </a:spcAft>
              <a:buClrTx/>
              <a:buSzTx/>
              <a:buFontTx/>
              <a:buNone/>
              <a:defRPr/>
            </a:pPr>
            <a:r>
              <a:rPr kumimoji="0" lang="zh-CN" altLang="zh-CN"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政治体制改革是社会主义政治制度自我完善和发展，是我国全面改革的重要组成部分。</a:t>
            </a:r>
            <a:endPar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62469" name="组合 14"/>
          <p:cNvGrpSpPr/>
          <p:nvPr/>
        </p:nvGrpSpPr>
        <p:grpSpPr>
          <a:xfrm>
            <a:off x="671830" y="1636078"/>
            <a:ext cx="7677150" cy="2205037"/>
            <a:chOff x="790199" y="2471855"/>
            <a:chExt cx="7678328" cy="2205653"/>
          </a:xfrm>
        </p:grpSpPr>
        <p:grpSp>
          <p:nvGrpSpPr>
            <p:cNvPr id="62471" name="组合 7"/>
            <p:cNvGrpSpPr/>
            <p:nvPr/>
          </p:nvGrpSpPr>
          <p:grpSpPr>
            <a:xfrm>
              <a:off x="790199" y="2471855"/>
              <a:ext cx="7563602" cy="2205653"/>
              <a:chOff x="1892168" y="3775567"/>
              <a:chExt cx="7563602" cy="2205653"/>
            </a:xfrm>
          </p:grpSpPr>
          <p:sp>
            <p:nvSpPr>
              <p:cNvPr id="9" name="矩形 8"/>
              <p:cNvSpPr/>
              <p:nvPr/>
            </p:nvSpPr>
            <p:spPr>
              <a:xfrm>
                <a:off x="1892168" y="4069336"/>
                <a:ext cx="7564010" cy="1911884"/>
              </a:xfrm>
              <a:prstGeom prst="rect">
                <a:avLst/>
              </a:prstGeom>
              <a:noFill/>
              <a:ln w="19050" cap="flat" cmpd="sng" algn="ctr">
                <a:solidFill>
                  <a:sysClr val="window" lastClr="FFFFFF">
                    <a:lumMod val="50000"/>
                  </a:sysClr>
                </a:solid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a:ea typeface="等线" pitchFamily="2" charset="-122"/>
                  <a:cs typeface="+mn-ea"/>
                </a:endParaRPr>
              </a:p>
            </p:txBody>
          </p:sp>
          <p:sp>
            <p:nvSpPr>
              <p:cNvPr id="10" name="矩形 9"/>
              <p:cNvSpPr/>
              <p:nvPr/>
            </p:nvSpPr>
            <p:spPr>
              <a:xfrm>
                <a:off x="2006486" y="3775567"/>
                <a:ext cx="6687576" cy="587539"/>
              </a:xfrm>
              <a:prstGeom prst="rect">
                <a:avLst/>
              </a:prstGeom>
              <a:solidFill>
                <a:srgbClr val="FFC000">
                  <a:lumMod val="75000"/>
                </a:srgbClr>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rPr>
                  <a:t>依法治国基本方略是国家长治久安的重要保障</a:t>
                </a:r>
                <a:endParaRPr kumimoji="0" lang="zh-CN" altLang="en-US" sz="2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endParaRPr>
              </a:p>
            </p:txBody>
          </p:sp>
        </p:grpSp>
        <p:sp>
          <p:nvSpPr>
            <p:cNvPr id="62472" name="矩形 13"/>
            <p:cNvSpPr/>
            <p:nvPr/>
          </p:nvSpPr>
          <p:spPr>
            <a:xfrm>
              <a:off x="904926" y="3095484"/>
              <a:ext cx="7563601" cy="1507276"/>
            </a:xfrm>
            <a:prstGeom prst="rect">
              <a:avLst/>
            </a:prstGeom>
            <a:noFill/>
            <a:ln w="9525">
              <a:noFill/>
            </a:ln>
          </p:spPr>
          <p:txBody>
            <a:bodyPr>
              <a:spAutoFit/>
            </a:bodyPr>
            <a:p>
              <a:pPr>
                <a:spcBef>
                  <a:spcPts val="1200"/>
                </a:spcBef>
              </a:pPr>
              <a:r>
                <a:rPr lang="zh-CN" altLang="en-US" sz="2400" b="1" dirty="0">
                  <a:solidFill>
                    <a:schemeClr val="accent2">
                      <a:lumMod val="75000"/>
                    </a:schemeClr>
                  </a:solidFill>
                  <a:latin typeface="Arial" panose="020B0604020202020204" pitchFamily="34" charset="0"/>
                </a:rPr>
                <a:t>前提：有法可依</a:t>
              </a:r>
              <a:endParaRPr lang="zh-CN" altLang="en-US" sz="2400" b="1" dirty="0">
                <a:solidFill>
                  <a:schemeClr val="accent2">
                    <a:lumMod val="75000"/>
                  </a:schemeClr>
                </a:solidFill>
                <a:latin typeface="Arial" panose="020B0604020202020204" pitchFamily="34" charset="0"/>
              </a:endParaRPr>
            </a:p>
            <a:p>
              <a:pPr>
                <a:spcBef>
                  <a:spcPts val="1200"/>
                </a:spcBef>
              </a:pPr>
              <a:r>
                <a:rPr lang="zh-CN" altLang="en-US" sz="2400" b="1" dirty="0">
                  <a:solidFill>
                    <a:schemeClr val="accent2">
                      <a:lumMod val="75000"/>
                    </a:schemeClr>
                  </a:solidFill>
                  <a:latin typeface="Arial" panose="020B0604020202020204" pitchFamily="34" charset="0"/>
                </a:rPr>
                <a:t>基础：提高全社会的法律意识和法制观念</a:t>
              </a:r>
              <a:endParaRPr lang="zh-CN" altLang="en-US" sz="2400" b="1" dirty="0">
                <a:solidFill>
                  <a:schemeClr val="accent2">
                    <a:lumMod val="75000"/>
                  </a:schemeClr>
                </a:solidFill>
                <a:latin typeface="Arial" panose="020B0604020202020204" pitchFamily="34" charset="0"/>
              </a:endParaRPr>
            </a:p>
            <a:p>
              <a:pPr>
                <a:spcBef>
                  <a:spcPts val="1200"/>
                </a:spcBef>
              </a:pPr>
              <a:r>
                <a:rPr lang="zh-CN" altLang="en-US" sz="2400" b="1" dirty="0">
                  <a:solidFill>
                    <a:schemeClr val="accent2">
                      <a:lumMod val="75000"/>
                    </a:schemeClr>
                  </a:solidFill>
                  <a:latin typeface="Arial" panose="020B0604020202020204" pitchFamily="34" charset="0"/>
                </a:rPr>
                <a:t>关键：依法执政、依法行政、依法办事、公正司法</a:t>
              </a:r>
              <a:endParaRPr lang="zh-CN" altLang="en-US" sz="2400" b="1" dirty="0">
                <a:solidFill>
                  <a:schemeClr val="accent2">
                    <a:lumMod val="75000"/>
                  </a:schemeClr>
                </a:solidFill>
                <a:latin typeface="Arial" panose="020B0604020202020204" pitchFamily="34" charset="0"/>
              </a:endParaRPr>
            </a:p>
          </p:txBody>
        </p:sp>
      </p:grpSp>
      <p:pic>
        <p:nvPicPr>
          <p:cNvPr id="62470" name="Picture 5" descr="https://timgsa.baidu.com/timg?image&amp;quality=80&amp;size=b9999_10000&amp;sec=1525345074639&amp;di=d079661efc01f89819d35611358d6c5b&amp;imgtype=0&amp;src=http%3A%2F%2Fz.hangzhou.com.cn%2F2014%2F18j4z%2Fimages%2Fattachement%2Fjpg%2Fsite2%2F20141027%2F002564b02d3815b7fdba05.jpg"/>
          <p:cNvPicPr>
            <a:picLocks noChangeAspect="1"/>
          </p:cNvPicPr>
          <p:nvPr/>
        </p:nvPicPr>
        <p:blipFill>
          <a:blip r:embed="rId1">
            <a:clrChange>
              <a:clrFrom>
                <a:srgbClr val="FFFFFF"/>
              </a:clrFrom>
              <a:clrTo>
                <a:srgbClr val="FFFFFF">
                  <a:alpha val="0"/>
                </a:srgbClr>
              </a:clrTo>
            </a:clrChange>
          </a:blip>
          <a:stretch>
            <a:fillRect/>
          </a:stretch>
        </p:blipFill>
        <p:spPr>
          <a:xfrm>
            <a:off x="5670868" y="4098290"/>
            <a:ext cx="2295525" cy="1290638"/>
          </a:xfrm>
          <a:prstGeom prst="rect">
            <a:avLst/>
          </a:prstGeom>
          <a:noFill/>
          <a:ln w="9525">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、推进社会主义文化强国建设</a:t>
            </a:r>
            <a:endParaRPr lang="zh-CN" altLang="en-US"/>
          </a:p>
        </p:txBody>
      </p:sp>
      <p:grpSp>
        <p:nvGrpSpPr>
          <p:cNvPr id="63492" name="组合 8"/>
          <p:cNvGrpSpPr/>
          <p:nvPr/>
        </p:nvGrpSpPr>
        <p:grpSpPr>
          <a:xfrm>
            <a:off x="733425" y="2262188"/>
            <a:ext cx="7677150" cy="2414587"/>
            <a:chOff x="790199" y="2261455"/>
            <a:chExt cx="7678328" cy="2416053"/>
          </a:xfrm>
        </p:grpSpPr>
        <p:grpSp>
          <p:nvGrpSpPr>
            <p:cNvPr id="63494" name="组合 9"/>
            <p:cNvGrpSpPr/>
            <p:nvPr/>
          </p:nvGrpSpPr>
          <p:grpSpPr>
            <a:xfrm>
              <a:off x="790199" y="2261455"/>
              <a:ext cx="7563602" cy="2416053"/>
              <a:chOff x="1892168" y="3565167"/>
              <a:chExt cx="7563602" cy="2416053"/>
            </a:xfrm>
          </p:grpSpPr>
          <p:sp>
            <p:nvSpPr>
              <p:cNvPr id="12" name="矩形 11"/>
              <p:cNvSpPr/>
              <p:nvPr/>
            </p:nvSpPr>
            <p:spPr>
              <a:xfrm>
                <a:off x="1892168" y="4068710"/>
                <a:ext cx="7564010" cy="1912510"/>
              </a:xfrm>
              <a:prstGeom prst="rect">
                <a:avLst/>
              </a:prstGeom>
              <a:noFill/>
              <a:ln w="19050" cap="flat" cmpd="sng" algn="ctr">
                <a:solidFill>
                  <a:sysClr val="window" lastClr="FFFFFF">
                    <a:lumMod val="50000"/>
                  </a:sysClr>
                </a:solid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a:ea typeface="等线" pitchFamily="2" charset="-122"/>
                  <a:cs typeface="+mn-ea"/>
                </a:endParaRPr>
              </a:p>
            </p:txBody>
          </p:sp>
          <p:sp>
            <p:nvSpPr>
              <p:cNvPr id="13" name="矩形 12"/>
              <p:cNvSpPr/>
              <p:nvPr/>
            </p:nvSpPr>
            <p:spPr>
              <a:xfrm>
                <a:off x="2006486" y="3565167"/>
                <a:ext cx="7017826" cy="797409"/>
              </a:xfrm>
              <a:prstGeom prst="rect">
                <a:avLst/>
              </a:prstGeom>
              <a:solidFill>
                <a:srgbClr val="FFC000">
                  <a:lumMod val="75000"/>
                </a:srgbClr>
              </a:solidFill>
              <a:ln w="12700" cap="flat" cmpd="sng" algn="ctr">
                <a:noFill/>
                <a:prstDash val="solid"/>
                <a:miter lim="800000"/>
              </a:ln>
              <a:effectLst/>
            </p:spPr>
            <p:txBody>
              <a:bodyPr anchor="ctr"/>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rPr>
                  <a:t>树立高度的文化自觉和文化自信，坚定不移走中国特色社会主义文化发展道路</a:t>
                </a:r>
                <a:endParaRPr kumimoji="0" lang="zh-CN" altLang="en-US" sz="2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endParaRPr>
              </a:p>
            </p:txBody>
          </p:sp>
        </p:grpSp>
        <p:sp>
          <p:nvSpPr>
            <p:cNvPr id="63495" name="矩形 10"/>
            <p:cNvSpPr/>
            <p:nvPr/>
          </p:nvSpPr>
          <p:spPr>
            <a:xfrm>
              <a:off x="904926" y="3095484"/>
              <a:ext cx="7563601" cy="1507770"/>
            </a:xfrm>
            <a:prstGeom prst="rect">
              <a:avLst/>
            </a:prstGeom>
            <a:noFill/>
            <a:ln w="9525">
              <a:noFill/>
            </a:ln>
          </p:spPr>
          <p:txBody>
            <a:bodyPr>
              <a:spAutoFit/>
            </a:bodyPr>
            <a:p>
              <a:pPr>
                <a:spcBef>
                  <a:spcPts val="1200"/>
                </a:spcBef>
              </a:pPr>
              <a:r>
                <a:rPr lang="zh-CN" altLang="en-US" sz="2400" b="1" dirty="0">
                  <a:solidFill>
                    <a:schemeClr val="accent2">
                      <a:lumMod val="75000"/>
                    </a:schemeClr>
                  </a:solidFill>
                  <a:latin typeface="Arial" panose="020B0604020202020204" pitchFamily="34" charset="0"/>
                </a:rPr>
                <a:t>方向：坚持为人民服务、为社会主义服务</a:t>
              </a:r>
              <a:endParaRPr lang="zh-CN" altLang="en-US" sz="2400" b="1" dirty="0">
                <a:solidFill>
                  <a:schemeClr val="accent2">
                    <a:lumMod val="75000"/>
                  </a:schemeClr>
                </a:solidFill>
                <a:latin typeface="Arial" panose="020B0604020202020204" pitchFamily="34" charset="0"/>
              </a:endParaRPr>
            </a:p>
            <a:p>
              <a:pPr>
                <a:spcBef>
                  <a:spcPts val="1200"/>
                </a:spcBef>
              </a:pPr>
              <a:r>
                <a:rPr lang="zh-CN" altLang="en-US" sz="2400" b="1" dirty="0">
                  <a:solidFill>
                    <a:schemeClr val="accent2">
                      <a:lumMod val="75000"/>
                    </a:schemeClr>
                  </a:solidFill>
                  <a:latin typeface="Arial" panose="020B0604020202020204" pitchFamily="34" charset="0"/>
                </a:rPr>
                <a:t>方针：坚持百花齐放、百家争鸣</a:t>
              </a:r>
              <a:endParaRPr lang="zh-CN" altLang="en-US" sz="2400" b="1" dirty="0">
                <a:solidFill>
                  <a:schemeClr val="accent2">
                    <a:lumMod val="75000"/>
                  </a:schemeClr>
                </a:solidFill>
                <a:latin typeface="Arial" panose="020B0604020202020204" pitchFamily="34" charset="0"/>
              </a:endParaRPr>
            </a:p>
            <a:p>
              <a:pPr>
                <a:spcBef>
                  <a:spcPts val="1200"/>
                </a:spcBef>
              </a:pPr>
              <a:r>
                <a:rPr lang="zh-CN" altLang="en-US" sz="2400" b="1" dirty="0">
                  <a:solidFill>
                    <a:schemeClr val="accent2">
                      <a:lumMod val="75000"/>
                    </a:schemeClr>
                  </a:solidFill>
                  <a:latin typeface="Arial" panose="020B0604020202020204" pitchFamily="34" charset="0"/>
                </a:rPr>
                <a:t>原则：坚持贴近实际、贴近生活、贴近群众</a:t>
              </a:r>
              <a:endParaRPr lang="zh-CN" altLang="en-US" sz="2400" b="1" dirty="0">
                <a:solidFill>
                  <a:schemeClr val="accent2">
                    <a:lumMod val="75000"/>
                  </a:schemeClr>
                </a:solidFill>
                <a:latin typeface="Arial" panose="020B0604020202020204" pitchFamily="34" charset="0"/>
              </a:endParaRPr>
            </a:p>
          </p:txBody>
        </p:sp>
      </p:grpSp>
      <p:sp>
        <p:nvSpPr>
          <p:cNvPr id="14" name="矩形 13"/>
          <p:cNvSpPr/>
          <p:nvPr/>
        </p:nvSpPr>
        <p:spPr>
          <a:xfrm>
            <a:off x="733425" y="4970463"/>
            <a:ext cx="7677150" cy="1422400"/>
          </a:xfrm>
          <a:prstGeom prst="rect">
            <a:avLst/>
          </a:prstGeom>
        </p:spPr>
        <p:txBody>
          <a:bodyPr>
            <a:spAutoFit/>
          </a:bodyPr>
          <a:p>
            <a:pPr marL="0" marR="0" lvl="0" indent="0" algn="just" defTabSz="457200" rtl="0" eaLnBrk="0" fontAlgn="base" latinLnBrk="0" hangingPunct="0">
              <a:lnSpc>
                <a:spcPct val="12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推动社会主义精神文明和物质文明全面发展，建设面向现代化、面向世界、面向未来的，民族的科学的大众的社会主义文化。</a:t>
            </a:r>
            <a:endPar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703263" y="3599180"/>
            <a:ext cx="2801938" cy="1865313"/>
          </a:xfrm>
          <a:prstGeom prst="rect">
            <a:avLst/>
          </a:prstGeom>
        </p:spPr>
        <p:txBody>
          <a:bodyPr>
            <a:spAutoFit/>
          </a:bodyPr>
          <a:p>
            <a:pPr marL="0" marR="0" lvl="0" indent="0" algn="just" defTabSz="457200" rtl="0" eaLnBrk="0" fontAlgn="base" latinLnBrk="0" hangingPunct="0">
              <a:lnSpc>
                <a:spcPct val="120000"/>
              </a:lnSpc>
              <a:spcBef>
                <a:spcPct val="0"/>
              </a:spcBef>
              <a:spcAft>
                <a:spcPct val="0"/>
              </a:spcAft>
              <a:buClrTx/>
              <a:buSzTx/>
              <a:buFontTx/>
              <a:buNone/>
              <a:defRPr/>
            </a:pPr>
            <a:r>
              <a:rPr kumimoji="0" lang="zh-CN" altLang="zh-CN"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社会主义核心价值体系是兴国之魂，决定着中国特色社会主义发展方向。</a:t>
            </a:r>
            <a:endPar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8" name="矩形 7"/>
          <p:cNvSpPr/>
          <p:nvPr/>
        </p:nvSpPr>
        <p:spPr>
          <a:xfrm>
            <a:off x="4146550" y="1779905"/>
            <a:ext cx="4294188" cy="3638550"/>
          </a:xfrm>
          <a:prstGeom prst="rect">
            <a:avLst/>
          </a:prstGeom>
        </p:spPr>
        <p:txBody>
          <a:bodyPr>
            <a:spAutoFit/>
          </a:bodyPr>
          <a:p>
            <a:pPr marL="0" marR="0" lvl="0" indent="0" algn="just" defTabSz="457200" rtl="0" eaLnBrk="0" fontAlgn="base" latinLnBrk="0" hangingPunct="0">
              <a:lnSpc>
                <a:spcPct val="12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胡锦涛指出：“社会主义核心价值体系是根源于民族优秀文化和社会主义先进文化并吸收人类文明成果发展起来的，适应了时代发展要求，集中反映着当代中国人民的理想信念和精神追求，是我国社会主义文化的引领和主导。”</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64518" name="组合 9"/>
          <p:cNvGrpSpPr/>
          <p:nvPr/>
        </p:nvGrpSpPr>
        <p:grpSpPr>
          <a:xfrm>
            <a:off x="3841750" y="1549718"/>
            <a:ext cx="2133600" cy="681037"/>
            <a:chOff x="457200" y="1631950"/>
            <a:chExt cx="3076575" cy="982663"/>
          </a:xfrm>
        </p:grpSpPr>
        <p:cxnSp>
          <p:nvCxnSpPr>
            <p:cNvPr id="11" name="直接连接符 92"/>
            <p:cNvCxnSpPr>
              <a:cxnSpLocks noChangeShapeType="1"/>
            </p:cNvCxnSpPr>
            <p:nvPr/>
          </p:nvCxnSpPr>
          <p:spPr bwMode="auto">
            <a:xfrm>
              <a:off x="457200" y="1925146"/>
              <a:ext cx="3076575" cy="0"/>
            </a:xfrm>
            <a:prstGeom prst="line">
              <a:avLst/>
            </a:prstGeom>
            <a:noFill/>
            <a:ln w="19050" algn="ctr">
              <a:solidFill>
                <a:srgbClr val="ED7D31">
                  <a:lumMod val="75000"/>
                </a:srgbClr>
              </a:solidFill>
              <a:prstDash val="sysDash"/>
              <a:miter lim="800000"/>
            </a:ln>
            <a:extLst>
              <a:ext uri="{909E8E84-426E-40DD-AFC4-6F175D3DCCD1}">
                <a14:hiddenFill xmlns:a14="http://schemas.microsoft.com/office/drawing/2010/main">
                  <a:noFill/>
                </a14:hiddenFill>
              </a:ext>
            </a:extLst>
          </p:spPr>
        </p:cxnSp>
        <p:cxnSp>
          <p:nvCxnSpPr>
            <p:cNvPr id="12" name="直接连接符 93"/>
            <p:cNvCxnSpPr>
              <a:cxnSpLocks noChangeShapeType="1"/>
            </p:cNvCxnSpPr>
            <p:nvPr/>
          </p:nvCxnSpPr>
          <p:spPr bwMode="auto">
            <a:xfrm>
              <a:off x="786833" y="1631950"/>
              <a:ext cx="0" cy="982663"/>
            </a:xfrm>
            <a:prstGeom prst="line">
              <a:avLst/>
            </a:prstGeom>
            <a:noFill/>
            <a:ln w="19050" algn="ctr">
              <a:solidFill>
                <a:srgbClr val="ED7D31">
                  <a:lumMod val="75000"/>
                </a:srgbClr>
              </a:solidFill>
              <a:prstDash val="sysDash"/>
              <a:miter lim="800000"/>
            </a:ln>
            <a:extLst>
              <a:ext uri="{909E8E84-426E-40DD-AFC4-6F175D3DCCD1}">
                <a14:hiddenFill xmlns:a14="http://schemas.microsoft.com/office/drawing/2010/main">
                  <a:noFill/>
                </a14:hiddenFill>
              </a:ext>
            </a:extLst>
          </p:spPr>
        </p:cxnSp>
        <p:cxnSp>
          <p:nvCxnSpPr>
            <p:cNvPr id="13" name="直接连接符 94"/>
            <p:cNvCxnSpPr>
              <a:cxnSpLocks noChangeShapeType="1"/>
            </p:cNvCxnSpPr>
            <p:nvPr/>
          </p:nvCxnSpPr>
          <p:spPr bwMode="auto">
            <a:xfrm>
              <a:off x="464068" y="1631950"/>
              <a:ext cx="0" cy="293196"/>
            </a:xfrm>
            <a:prstGeom prst="line">
              <a:avLst/>
            </a:prstGeom>
            <a:noFill/>
            <a:ln w="19050" algn="ctr">
              <a:solidFill>
                <a:srgbClr val="ED7D31">
                  <a:lumMod val="75000"/>
                </a:srgbClr>
              </a:solidFill>
              <a:miter lim="800000"/>
            </a:ln>
            <a:extLst>
              <a:ext uri="{909E8E84-426E-40DD-AFC4-6F175D3DCCD1}">
                <a14:hiddenFill xmlns:a14="http://schemas.microsoft.com/office/drawing/2010/main">
                  <a:noFill/>
                </a14:hiddenFill>
              </a:ext>
            </a:extLst>
          </p:spPr>
        </p:cxnSp>
        <p:cxnSp>
          <p:nvCxnSpPr>
            <p:cNvPr id="14" name="直接连接符 95"/>
            <p:cNvCxnSpPr>
              <a:cxnSpLocks noChangeShapeType="1"/>
            </p:cNvCxnSpPr>
            <p:nvPr/>
          </p:nvCxnSpPr>
          <p:spPr bwMode="auto">
            <a:xfrm>
              <a:off x="457200" y="1631950"/>
              <a:ext cx="329633" cy="0"/>
            </a:xfrm>
            <a:prstGeom prst="line">
              <a:avLst/>
            </a:prstGeom>
            <a:noFill/>
            <a:ln w="19050" algn="ctr">
              <a:solidFill>
                <a:srgbClr val="ED7D31">
                  <a:lumMod val="75000"/>
                </a:srgbClr>
              </a:solidFill>
              <a:miter lim="800000"/>
            </a:ln>
            <a:extLst>
              <a:ext uri="{909E8E84-426E-40DD-AFC4-6F175D3DCCD1}">
                <a14:hiddenFill xmlns:a14="http://schemas.microsoft.com/office/drawing/2010/main">
                  <a:noFill/>
                </a14:hiddenFill>
              </a:ext>
            </a:extLst>
          </p:spPr>
        </p:cxnSp>
      </p:grpSp>
      <p:grpSp>
        <p:nvGrpSpPr>
          <p:cNvPr id="64519" name="组合 14"/>
          <p:cNvGrpSpPr/>
          <p:nvPr/>
        </p:nvGrpSpPr>
        <p:grpSpPr>
          <a:xfrm>
            <a:off x="6564313" y="4866005"/>
            <a:ext cx="2133600" cy="681038"/>
            <a:chOff x="914400" y="5208588"/>
            <a:chExt cx="3076575" cy="982662"/>
          </a:xfrm>
        </p:grpSpPr>
        <p:cxnSp>
          <p:nvCxnSpPr>
            <p:cNvPr id="16" name="直接连接符 96"/>
            <p:cNvCxnSpPr>
              <a:cxnSpLocks noChangeShapeType="1"/>
            </p:cNvCxnSpPr>
            <p:nvPr/>
          </p:nvCxnSpPr>
          <p:spPr bwMode="auto">
            <a:xfrm flipH="1" flipV="1">
              <a:off x="914400" y="5900345"/>
              <a:ext cx="3076575" cy="0"/>
            </a:xfrm>
            <a:prstGeom prst="line">
              <a:avLst/>
            </a:prstGeom>
            <a:noFill/>
            <a:ln w="19050" algn="ctr">
              <a:solidFill>
                <a:srgbClr val="ED7D31">
                  <a:lumMod val="75000"/>
                </a:srgbClr>
              </a:solidFill>
              <a:prstDash val="sysDash"/>
              <a:miter lim="800000"/>
            </a:ln>
            <a:extLst>
              <a:ext uri="{909E8E84-426E-40DD-AFC4-6F175D3DCCD1}">
                <a14:hiddenFill xmlns:a14="http://schemas.microsoft.com/office/drawing/2010/main">
                  <a:noFill/>
                </a14:hiddenFill>
              </a:ext>
            </a:extLst>
          </p:spPr>
        </p:cxnSp>
        <p:cxnSp>
          <p:nvCxnSpPr>
            <p:cNvPr id="17" name="直接连接符 97"/>
            <p:cNvCxnSpPr>
              <a:cxnSpLocks noChangeShapeType="1"/>
            </p:cNvCxnSpPr>
            <p:nvPr/>
          </p:nvCxnSpPr>
          <p:spPr bwMode="auto">
            <a:xfrm flipH="1" flipV="1">
              <a:off x="3661342" y="5208588"/>
              <a:ext cx="0" cy="982662"/>
            </a:xfrm>
            <a:prstGeom prst="line">
              <a:avLst/>
            </a:prstGeom>
            <a:noFill/>
            <a:ln w="19050" algn="ctr">
              <a:solidFill>
                <a:srgbClr val="ED7D31">
                  <a:lumMod val="75000"/>
                </a:srgbClr>
              </a:solidFill>
              <a:prstDash val="sysDash"/>
              <a:miter lim="800000"/>
            </a:ln>
            <a:extLst>
              <a:ext uri="{909E8E84-426E-40DD-AFC4-6F175D3DCCD1}">
                <a14:hiddenFill xmlns:a14="http://schemas.microsoft.com/office/drawing/2010/main">
                  <a:noFill/>
                </a14:hiddenFill>
              </a:ext>
            </a:extLst>
          </p:spPr>
        </p:cxnSp>
        <p:cxnSp>
          <p:nvCxnSpPr>
            <p:cNvPr id="18" name="直接连接符 98"/>
            <p:cNvCxnSpPr>
              <a:cxnSpLocks noChangeShapeType="1"/>
            </p:cNvCxnSpPr>
            <p:nvPr/>
          </p:nvCxnSpPr>
          <p:spPr bwMode="auto">
            <a:xfrm flipH="1" flipV="1">
              <a:off x="3984107" y="5900345"/>
              <a:ext cx="0" cy="290905"/>
            </a:xfrm>
            <a:prstGeom prst="line">
              <a:avLst/>
            </a:prstGeom>
            <a:noFill/>
            <a:ln w="19050" algn="ctr">
              <a:solidFill>
                <a:srgbClr val="ED7D31">
                  <a:lumMod val="75000"/>
                </a:srgbClr>
              </a:solidFill>
              <a:miter lim="800000"/>
            </a:ln>
            <a:extLst>
              <a:ext uri="{909E8E84-426E-40DD-AFC4-6F175D3DCCD1}">
                <a14:hiddenFill xmlns:a14="http://schemas.microsoft.com/office/drawing/2010/main">
                  <a:noFill/>
                </a14:hiddenFill>
              </a:ext>
            </a:extLst>
          </p:spPr>
        </p:cxnSp>
        <p:cxnSp>
          <p:nvCxnSpPr>
            <p:cNvPr id="19" name="直接连接符 99"/>
            <p:cNvCxnSpPr>
              <a:cxnSpLocks noChangeShapeType="1"/>
            </p:cNvCxnSpPr>
            <p:nvPr/>
          </p:nvCxnSpPr>
          <p:spPr bwMode="auto">
            <a:xfrm flipH="1" flipV="1">
              <a:off x="3661342" y="6191250"/>
              <a:ext cx="329633" cy="0"/>
            </a:xfrm>
            <a:prstGeom prst="line">
              <a:avLst/>
            </a:prstGeom>
            <a:noFill/>
            <a:ln w="19050" algn="ctr">
              <a:solidFill>
                <a:srgbClr val="ED7D31">
                  <a:lumMod val="75000"/>
                </a:srgbClr>
              </a:solidFill>
              <a:miter lim="800000"/>
            </a:ln>
            <a:extLst>
              <a:ext uri="{909E8E84-426E-40DD-AFC4-6F175D3DCCD1}">
                <a14:hiddenFill xmlns:a14="http://schemas.microsoft.com/office/drawing/2010/main">
                  <a:noFill/>
                </a14:hiddenFill>
              </a:ext>
            </a:extLst>
          </p:spPr>
        </p:cxnSp>
      </p:grpSp>
      <p:pic>
        <p:nvPicPr>
          <p:cNvPr id="64520" name="Picture 5" descr="https://timgsa.baidu.com/timg?image&amp;quality=80&amp;size=b9999_10000&amp;sec=1525345151096&amp;di=d4952d13066eba518cba39110ee67f54&amp;imgtype=0&amp;src=http%3A%2F%2Fwww.longmadiaosu.com%2FUploadFiles%2F2016-08%2F2%2F2016080717065693992.jpg"/>
          <p:cNvPicPr>
            <a:picLocks noChangeAspect="1"/>
          </p:cNvPicPr>
          <p:nvPr/>
        </p:nvPicPr>
        <p:blipFill>
          <a:blip r:embed="rId1">
            <a:clrChange>
              <a:clrFrom>
                <a:srgbClr val="FFFFFF"/>
              </a:clrFrom>
              <a:clrTo>
                <a:srgbClr val="FFFFFF">
                  <a:alpha val="0"/>
                </a:srgbClr>
              </a:clrTo>
            </a:clrChange>
          </a:blip>
          <a:srcRect t="18402" b="18678"/>
          <a:stretch>
            <a:fillRect/>
          </a:stretch>
        </p:blipFill>
        <p:spPr>
          <a:xfrm>
            <a:off x="576263" y="1852930"/>
            <a:ext cx="3055937" cy="1430338"/>
          </a:xfrm>
          <a:prstGeom prst="rect">
            <a:avLst/>
          </a:prstGeom>
          <a:noFill/>
          <a:ln w="9525">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矩形 700425"/>
          <p:cNvSpPr/>
          <p:nvPr/>
        </p:nvSpPr>
        <p:spPr>
          <a:xfrm>
            <a:off x="233680" y="1316990"/>
            <a:ext cx="5524500" cy="553085"/>
          </a:xfrm>
          <a:prstGeom prst="rect">
            <a:avLst/>
          </a:prstGeom>
          <a:noFill/>
          <a:ln w="38100">
            <a:noFill/>
          </a:ln>
        </p:spPr>
        <p:txBody>
          <a:bodyPr wrap="square"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发展关键期  改革攻坚期 矛盾凸显期</a:t>
            </a:r>
            <a:r>
              <a:rPr lang="zh-CN" altLang="en-US" sz="2400" b="1" i="1" dirty="0">
                <a:solidFill>
                  <a:srgbClr val="CC3300"/>
                </a:solidFill>
                <a:latin typeface="幼圆" pitchFamily="49" charset="-122"/>
                <a:ea typeface="幼圆" pitchFamily="49" charset="-122"/>
              </a:rPr>
              <a:t>　</a:t>
            </a:r>
            <a:r>
              <a:rPr lang="zh-CN" altLang="en-US" sz="2000" b="1" i="1" dirty="0">
                <a:solidFill>
                  <a:srgbClr val="CC3300"/>
                </a:solidFill>
                <a:latin typeface="幼圆" pitchFamily="49" charset="-122"/>
                <a:ea typeface="幼圆" pitchFamily="49" charset="-122"/>
              </a:rPr>
              <a:t>  </a:t>
            </a:r>
            <a:endParaRPr lang="zh-CN" altLang="en-US" sz="2000" b="1" i="1">
              <a:solidFill>
                <a:srgbClr val="CC3300"/>
              </a:solidFill>
              <a:latin typeface="幼圆" pitchFamily="49" charset="-122"/>
              <a:ea typeface="幼圆" pitchFamily="49" charset="-122"/>
            </a:endParaRPr>
          </a:p>
        </p:txBody>
      </p:sp>
      <p:sp>
        <p:nvSpPr>
          <p:cNvPr id="700429" name="矩形 700428" descr="白色大理石"/>
          <p:cNvSpPr/>
          <p:nvPr/>
        </p:nvSpPr>
        <p:spPr>
          <a:xfrm>
            <a:off x="753428" y="2197735"/>
            <a:ext cx="3895725" cy="358775"/>
          </a:xfrm>
          <a:prstGeom prst="rect">
            <a:avLst/>
          </a:prstGeom>
        </p:spPr>
        <p:txBody>
          <a:bodyPr wrap="none" fromWordArt="1">
            <a:prstTxWarp prst="textPlain">
              <a:avLst>
                <a:gd name="adj" fmla="val 50000"/>
              </a:avLst>
            </a:prstTxWarp>
            <a:normAutofit fontScale="40000"/>
            <a:scene3d>
              <a:camera prst="legacyObliqueRight">
                <a:rot lat="0" lon="0" rev="0"/>
              </a:camera>
              <a:lightRig rig="legacyHarsh3" dir="t"/>
            </a:scene3d>
            <a:sp3d extrusionH="100000" prstMaterial="legacyMatte">
              <a:extrusionClr>
                <a:srgbClr val="663300"/>
              </a:extrusionClr>
            </a:sp3d>
          </a:bodyPr>
          <a:p>
            <a:pPr marL="0" marR="0" indent="0" algn="ctr" defTabSz="914400" rtl="0" eaLnBrk="1" fontAlgn="base" latinLnBrk="0" hangingPunct="1">
              <a:lnSpc>
                <a:spcPct val="100000"/>
              </a:lnSpc>
              <a:spcBef>
                <a:spcPct val="0"/>
              </a:spcBef>
              <a:spcAft>
                <a:spcPct val="0"/>
              </a:spcAft>
              <a:buNone/>
            </a:pPr>
            <a:r>
              <a:rPr kumimoji="0" lang="zh-CN" altLang="en-US" sz="3600" b="0" i="0" u="none" strike="noStrike" kern="1200" cap="none" spc="0" normalizeH="0" baseline="0" noProof="1">
                <a:blipFill rotWithShape="0">
                  <a:blip r:embed="rId1"/>
                </a:blipFill>
                <a:latin typeface="宋体" panose="02010600030101010101" pitchFamily="2" charset="-122"/>
                <a:ea typeface="宋体" panose="02010600030101010101" pitchFamily="2" charset="-122"/>
                <a:cs typeface="+mn-cs"/>
                <a:sym typeface="+mn-ea"/>
              </a:rPr>
              <a:t>八大特征（成绩很大；问题也不少）</a:t>
            </a:r>
            <a:endParaRPr kumimoji="0" lang="zh-CN" altLang="en-US" sz="3600" b="0" i="0" u="none" strike="noStrike" kern="1200" cap="none" spc="0" normalizeH="0" baseline="0" noProof="1">
              <a:blipFill rotWithShape="0">
                <a:blip r:embed="rId1"/>
              </a:blipFill>
              <a:latin typeface="宋体" panose="02010600030101010101" pitchFamily="2" charset="-122"/>
              <a:ea typeface="宋体" panose="02010600030101010101" pitchFamily="2" charset="-122"/>
              <a:cs typeface="+mn-cs"/>
              <a:sym typeface="+mn-ea"/>
            </a:endParaRPr>
          </a:p>
        </p:txBody>
      </p:sp>
      <p:sp>
        <p:nvSpPr>
          <p:cNvPr id="27658" name="圆角矩形 3"/>
          <p:cNvSpPr/>
          <p:nvPr/>
        </p:nvSpPr>
        <p:spPr>
          <a:xfrm>
            <a:off x="4396105" y="2947035"/>
            <a:ext cx="4625340" cy="2943225"/>
          </a:xfrm>
          <a:prstGeom prst="roundRect">
            <a:avLst>
              <a:gd name="adj" fmla="val 6352"/>
            </a:avLst>
          </a:prstGeom>
          <a:solidFill>
            <a:srgbClr val="FFFFCC"/>
          </a:solidFill>
          <a:ln w="9525">
            <a:noFill/>
          </a:ln>
        </p:spPr>
        <p:txBody>
          <a:bodyPr anchor="t"/>
          <a:p>
            <a:pPr>
              <a:lnSpc>
                <a:spcPct val="125000"/>
              </a:lnSpc>
            </a:pPr>
            <a:r>
              <a:rPr lang="zh-CN" altLang="en-US" sz="2400" b="1" i="1" dirty="0">
                <a:solidFill>
                  <a:srgbClr val="B80000"/>
                </a:solidFill>
                <a:latin typeface="幼圆" pitchFamily="49" charset="-122"/>
                <a:ea typeface="幼圆" pitchFamily="49" charset="-122"/>
              </a:rPr>
              <a:t>现实所面临的严峻的压力与挑战</a:t>
            </a:r>
            <a:endParaRPr lang="zh-CN" altLang="en-US" sz="2400" b="1" i="1">
              <a:solidFill>
                <a:srgbClr val="B80000"/>
              </a:solidFill>
              <a:latin typeface="幼圆" pitchFamily="49" charset="-122"/>
              <a:ea typeface="幼圆" pitchFamily="49" charset="-122"/>
            </a:endParaRPr>
          </a:p>
          <a:p>
            <a:pPr>
              <a:lnSpc>
                <a:spcPct val="125000"/>
              </a:lnSpc>
            </a:pPr>
            <a:r>
              <a:rPr lang="en-US" altLang="zh-CN" sz="2000" b="1" dirty="0">
                <a:solidFill>
                  <a:srgbClr val="B80000"/>
                </a:solidFill>
                <a:latin typeface="楷体" panose="02010609060101010101" charset="-122"/>
                <a:ea typeface="楷体" panose="02010609060101010101" charset="-122"/>
              </a:rPr>
              <a:t>(1)</a:t>
            </a:r>
            <a:r>
              <a:rPr lang="zh-CN" altLang="en-US" sz="2000" b="1" dirty="0">
                <a:solidFill>
                  <a:srgbClr val="B80000"/>
                </a:solidFill>
                <a:latin typeface="楷体" panose="02010609060101010101" charset="-122"/>
                <a:ea typeface="楷体" panose="02010609060101010101" charset="-122"/>
              </a:rPr>
              <a:t>人口压力 </a:t>
            </a:r>
            <a:endParaRPr lang="zh-CN" altLang="en-US" sz="2000" b="1">
              <a:solidFill>
                <a:srgbClr val="B80000"/>
              </a:solidFill>
              <a:latin typeface="楷体" panose="02010609060101010101" charset="-122"/>
              <a:ea typeface="楷体" panose="02010609060101010101" charset="-122"/>
            </a:endParaRPr>
          </a:p>
          <a:p>
            <a:pPr>
              <a:lnSpc>
                <a:spcPct val="125000"/>
              </a:lnSpc>
            </a:pPr>
            <a:r>
              <a:rPr lang="en-US" altLang="zh-CN" sz="2000" b="1" dirty="0">
                <a:solidFill>
                  <a:srgbClr val="B80000"/>
                </a:solidFill>
                <a:latin typeface="楷体" panose="02010609060101010101" charset="-122"/>
                <a:ea typeface="楷体" panose="02010609060101010101" charset="-122"/>
              </a:rPr>
              <a:t>(2)</a:t>
            </a:r>
            <a:r>
              <a:rPr lang="zh-CN" altLang="en-US" sz="2000" b="1" dirty="0">
                <a:solidFill>
                  <a:srgbClr val="B80000"/>
                </a:solidFill>
                <a:latin typeface="楷体" panose="02010609060101010101" charset="-122"/>
                <a:ea typeface="楷体" panose="02010609060101010101" charset="-122"/>
              </a:rPr>
              <a:t>能源和自然资源短缺 </a:t>
            </a:r>
            <a:endParaRPr lang="zh-CN" altLang="en-US" sz="2000" b="1">
              <a:solidFill>
                <a:srgbClr val="B80000"/>
              </a:solidFill>
              <a:latin typeface="楷体" panose="02010609060101010101" charset="-122"/>
              <a:ea typeface="楷体" panose="02010609060101010101" charset="-122"/>
            </a:endParaRPr>
          </a:p>
          <a:p>
            <a:pPr>
              <a:lnSpc>
                <a:spcPct val="125000"/>
              </a:lnSpc>
            </a:pPr>
            <a:r>
              <a:rPr lang="en-US" altLang="zh-CN" sz="2000" b="1" dirty="0">
                <a:solidFill>
                  <a:srgbClr val="B80000"/>
                </a:solidFill>
                <a:latin typeface="楷体" panose="02010609060101010101" charset="-122"/>
                <a:ea typeface="楷体" panose="02010609060101010101" charset="-122"/>
              </a:rPr>
              <a:t>(3)</a:t>
            </a:r>
            <a:r>
              <a:rPr lang="zh-CN" altLang="en-US" sz="2000" b="1" dirty="0">
                <a:solidFill>
                  <a:srgbClr val="B80000"/>
                </a:solidFill>
                <a:latin typeface="楷体" panose="02010609060101010101" charset="-122"/>
                <a:ea typeface="楷体" panose="02010609060101010101" charset="-122"/>
              </a:rPr>
              <a:t>现代化程度低 </a:t>
            </a:r>
            <a:endParaRPr lang="zh-CN" altLang="en-US" sz="2000" b="1">
              <a:solidFill>
                <a:srgbClr val="B80000"/>
              </a:solidFill>
              <a:latin typeface="楷体" panose="02010609060101010101" charset="-122"/>
              <a:ea typeface="楷体" panose="02010609060101010101" charset="-122"/>
            </a:endParaRPr>
          </a:p>
          <a:p>
            <a:pPr>
              <a:lnSpc>
                <a:spcPct val="125000"/>
              </a:lnSpc>
            </a:pPr>
            <a:r>
              <a:rPr lang="en-US" altLang="zh-CN" sz="2000" b="1" dirty="0">
                <a:solidFill>
                  <a:srgbClr val="B80000"/>
                </a:solidFill>
                <a:latin typeface="楷体" panose="02010609060101010101" charset="-122"/>
                <a:ea typeface="楷体" panose="02010609060101010101" charset="-122"/>
              </a:rPr>
              <a:t>(4)</a:t>
            </a:r>
            <a:r>
              <a:rPr lang="zh-CN" altLang="en-US" sz="2000" b="1" dirty="0">
                <a:solidFill>
                  <a:srgbClr val="B80000"/>
                </a:solidFill>
                <a:latin typeface="楷体" panose="02010609060101010101" charset="-122"/>
                <a:ea typeface="楷体" panose="02010609060101010101" charset="-122"/>
              </a:rPr>
              <a:t>城乡区域差距明显</a:t>
            </a:r>
            <a:endParaRPr lang="zh-CN" altLang="en-US" sz="2000" b="1">
              <a:solidFill>
                <a:srgbClr val="B80000"/>
              </a:solidFill>
              <a:latin typeface="楷体" panose="02010609060101010101" charset="-122"/>
              <a:ea typeface="楷体" panose="02010609060101010101" charset="-122"/>
            </a:endParaRPr>
          </a:p>
          <a:p>
            <a:pPr>
              <a:lnSpc>
                <a:spcPct val="125000"/>
              </a:lnSpc>
            </a:pPr>
            <a:r>
              <a:rPr lang="en-US" altLang="zh-CN" sz="2000" b="1" dirty="0">
                <a:solidFill>
                  <a:srgbClr val="B80000"/>
                </a:solidFill>
                <a:latin typeface="楷体" panose="02010609060101010101" charset="-122"/>
                <a:ea typeface="楷体" panose="02010609060101010101" charset="-122"/>
              </a:rPr>
              <a:t>(5)</a:t>
            </a:r>
            <a:r>
              <a:rPr lang="zh-CN" altLang="en-US" sz="2000" b="1" dirty="0">
                <a:solidFill>
                  <a:srgbClr val="B80000"/>
                </a:solidFill>
                <a:latin typeface="楷体" panose="02010609060101010101" charset="-122"/>
                <a:ea typeface="楷体" panose="02010609060101010101" charset="-122"/>
              </a:rPr>
              <a:t>国际竞争力不足</a:t>
            </a:r>
            <a:endParaRPr lang="zh-CN" altLang="en-US" sz="2000" b="1">
              <a:solidFill>
                <a:srgbClr val="B80000"/>
              </a:solidFill>
              <a:latin typeface="楷体" panose="02010609060101010101" charset="-122"/>
              <a:ea typeface="楷体" panose="02010609060101010101" charset="-122"/>
            </a:endParaRPr>
          </a:p>
          <a:p>
            <a:pPr>
              <a:lnSpc>
                <a:spcPct val="125000"/>
              </a:lnSpc>
            </a:pPr>
            <a:r>
              <a:rPr lang="en-US" altLang="zh-CN" sz="2000" b="1" dirty="0">
                <a:solidFill>
                  <a:srgbClr val="B80000"/>
                </a:solidFill>
                <a:latin typeface="楷体" panose="02010609060101010101" charset="-122"/>
                <a:ea typeface="楷体" panose="02010609060101010101" charset="-122"/>
              </a:rPr>
              <a:t>(6)</a:t>
            </a:r>
            <a:r>
              <a:rPr lang="zh-CN" altLang="en-US" sz="2000" b="1" dirty="0">
                <a:solidFill>
                  <a:srgbClr val="B80000"/>
                </a:solidFill>
                <a:latin typeface="楷体" panose="02010609060101010101" charset="-122"/>
                <a:ea typeface="楷体" panose="02010609060101010101" charset="-122"/>
              </a:rPr>
              <a:t>人民生活水平亟待提高    </a:t>
            </a:r>
            <a:endParaRPr lang="zh-CN" altLang="en-US" sz="2000" dirty="0">
              <a:solidFill>
                <a:srgbClr val="B80000"/>
              </a:solidFill>
              <a:latin typeface="楷体" panose="02010609060101010101" charset="-122"/>
              <a:ea typeface="楷体" panose="02010609060101010101" charset="-122"/>
            </a:endParaRPr>
          </a:p>
        </p:txBody>
      </p:sp>
      <p:grpSp>
        <p:nvGrpSpPr>
          <p:cNvPr id="27660" name="组合 17"/>
          <p:cNvGrpSpPr/>
          <p:nvPr/>
        </p:nvGrpSpPr>
        <p:grpSpPr>
          <a:xfrm>
            <a:off x="90170" y="2784158"/>
            <a:ext cx="4305300" cy="3359150"/>
            <a:chOff x="192" y="2980"/>
            <a:chExt cx="6782" cy="5289"/>
          </a:xfrm>
        </p:grpSpPr>
        <p:sp>
          <p:nvSpPr>
            <p:cNvPr id="5" name="椭圆 4"/>
            <p:cNvSpPr/>
            <p:nvPr/>
          </p:nvSpPr>
          <p:spPr>
            <a:xfrm>
              <a:off x="2628" y="2980"/>
              <a:ext cx="1903" cy="1150"/>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rgbClr val="C00000"/>
                  </a:solidFill>
                  <a:latin typeface="幼圆" pitchFamily="49" charset="-122"/>
                  <a:ea typeface="幼圆" pitchFamily="49" charset="-122"/>
                </a:rPr>
                <a:t>经 济</a:t>
              </a:r>
              <a:endParaRPr lang="zh-CN" altLang="en-US" b="1" strike="noStrike" noProof="1">
                <a:solidFill>
                  <a:srgbClr val="C00000"/>
                </a:solidFill>
                <a:latin typeface="幼圆" pitchFamily="49" charset="-122"/>
                <a:ea typeface="幼圆" pitchFamily="49" charset="-122"/>
              </a:endParaRPr>
            </a:p>
          </p:txBody>
        </p:sp>
        <p:sp>
          <p:nvSpPr>
            <p:cNvPr id="6" name="椭圆 5"/>
            <p:cNvSpPr/>
            <p:nvPr/>
          </p:nvSpPr>
          <p:spPr>
            <a:xfrm>
              <a:off x="2628" y="7119"/>
              <a:ext cx="1903" cy="1150"/>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rgbClr val="C00000"/>
                  </a:solidFill>
                  <a:latin typeface="幼圆" pitchFamily="49" charset="-122"/>
                  <a:ea typeface="幼圆" pitchFamily="49" charset="-122"/>
                </a:rPr>
                <a:t>体 制</a:t>
              </a:r>
              <a:endParaRPr lang="zh-CN" altLang="en-US" b="1" strike="noStrike" noProof="1">
                <a:solidFill>
                  <a:srgbClr val="C00000"/>
                </a:solidFill>
                <a:latin typeface="幼圆" pitchFamily="49" charset="-122"/>
                <a:ea typeface="幼圆" pitchFamily="49" charset="-122"/>
              </a:endParaRPr>
            </a:p>
          </p:txBody>
        </p:sp>
        <p:sp>
          <p:nvSpPr>
            <p:cNvPr id="7" name="椭圆 6"/>
            <p:cNvSpPr/>
            <p:nvPr/>
          </p:nvSpPr>
          <p:spPr>
            <a:xfrm>
              <a:off x="192" y="5129"/>
              <a:ext cx="1903" cy="1150"/>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rgbClr val="C00000"/>
                  </a:solidFill>
                  <a:latin typeface="幼圆" pitchFamily="49" charset="-122"/>
                  <a:ea typeface="幼圆" pitchFamily="49" charset="-122"/>
                </a:rPr>
                <a:t>民 生</a:t>
              </a:r>
              <a:endParaRPr lang="zh-CN" altLang="en-US" b="1" strike="noStrike" noProof="1">
                <a:solidFill>
                  <a:srgbClr val="C00000"/>
                </a:solidFill>
                <a:latin typeface="幼圆" pitchFamily="49" charset="-122"/>
                <a:ea typeface="幼圆" pitchFamily="49" charset="-122"/>
              </a:endParaRPr>
            </a:p>
          </p:txBody>
        </p:sp>
        <p:sp>
          <p:nvSpPr>
            <p:cNvPr id="8" name="椭圆 7"/>
            <p:cNvSpPr/>
            <p:nvPr/>
          </p:nvSpPr>
          <p:spPr>
            <a:xfrm>
              <a:off x="5072" y="5128"/>
              <a:ext cx="1903" cy="1150"/>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rgbClr val="C00000"/>
                  </a:solidFill>
                  <a:latin typeface="幼圆" pitchFamily="49" charset="-122"/>
                  <a:ea typeface="幼圆" pitchFamily="49" charset="-122"/>
                </a:rPr>
                <a:t>三 农</a:t>
              </a:r>
              <a:endParaRPr lang="zh-CN" altLang="en-US" b="1" strike="noStrike" noProof="1">
                <a:solidFill>
                  <a:srgbClr val="C00000"/>
                </a:solidFill>
                <a:latin typeface="幼圆" pitchFamily="49" charset="-122"/>
                <a:ea typeface="幼圆" pitchFamily="49" charset="-122"/>
              </a:endParaRPr>
            </a:p>
          </p:txBody>
        </p:sp>
        <p:sp>
          <p:nvSpPr>
            <p:cNvPr id="9" name="椭圆 8"/>
            <p:cNvSpPr/>
            <p:nvPr/>
          </p:nvSpPr>
          <p:spPr>
            <a:xfrm>
              <a:off x="320" y="3489"/>
              <a:ext cx="1903" cy="1150"/>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rgbClr val="C00000"/>
                  </a:solidFill>
                  <a:latin typeface="幼圆" pitchFamily="49" charset="-122"/>
                  <a:ea typeface="幼圆" pitchFamily="49" charset="-122"/>
                </a:rPr>
                <a:t>政 治</a:t>
              </a:r>
              <a:endParaRPr lang="zh-CN" altLang="en-US" b="1" strike="noStrike" noProof="1">
                <a:solidFill>
                  <a:srgbClr val="C00000"/>
                </a:solidFill>
                <a:latin typeface="幼圆" pitchFamily="49" charset="-122"/>
                <a:ea typeface="幼圆" pitchFamily="49" charset="-122"/>
              </a:endParaRPr>
            </a:p>
          </p:txBody>
        </p:sp>
        <p:sp>
          <p:nvSpPr>
            <p:cNvPr id="10" name="椭圆 9"/>
            <p:cNvSpPr/>
            <p:nvPr/>
          </p:nvSpPr>
          <p:spPr>
            <a:xfrm>
              <a:off x="4531" y="6467"/>
              <a:ext cx="1903" cy="1150"/>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rgbClr val="C00000"/>
                  </a:solidFill>
                  <a:latin typeface="幼圆" pitchFamily="49" charset="-122"/>
                  <a:ea typeface="幼圆" pitchFamily="49" charset="-122"/>
                </a:rPr>
                <a:t>文 化</a:t>
              </a:r>
              <a:endParaRPr lang="zh-CN" altLang="en-US" b="1" strike="noStrike" noProof="1">
                <a:solidFill>
                  <a:srgbClr val="C00000"/>
                </a:solidFill>
                <a:latin typeface="幼圆" pitchFamily="49" charset="-122"/>
                <a:ea typeface="幼圆" pitchFamily="49" charset="-122"/>
              </a:endParaRPr>
            </a:p>
          </p:txBody>
        </p:sp>
        <p:sp>
          <p:nvSpPr>
            <p:cNvPr id="11" name="椭圆 10"/>
            <p:cNvSpPr/>
            <p:nvPr/>
          </p:nvSpPr>
          <p:spPr>
            <a:xfrm>
              <a:off x="4686" y="3489"/>
              <a:ext cx="1903" cy="1150"/>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rgbClr val="C00000"/>
                  </a:solidFill>
                  <a:latin typeface="幼圆" pitchFamily="49" charset="-122"/>
                  <a:ea typeface="幼圆" pitchFamily="49" charset="-122"/>
                </a:rPr>
                <a:t>社 会</a:t>
              </a:r>
              <a:endParaRPr lang="zh-CN" altLang="en-US" b="1" strike="noStrike" noProof="1">
                <a:solidFill>
                  <a:srgbClr val="C00000"/>
                </a:solidFill>
                <a:latin typeface="幼圆" pitchFamily="49" charset="-122"/>
                <a:ea typeface="幼圆" pitchFamily="49" charset="-122"/>
              </a:endParaRPr>
            </a:p>
          </p:txBody>
        </p:sp>
        <p:sp>
          <p:nvSpPr>
            <p:cNvPr id="12" name="椭圆 11"/>
            <p:cNvSpPr/>
            <p:nvPr/>
          </p:nvSpPr>
          <p:spPr>
            <a:xfrm>
              <a:off x="320" y="6822"/>
              <a:ext cx="1903" cy="1150"/>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rgbClr val="C00000"/>
                  </a:solidFill>
                  <a:latin typeface="幼圆" pitchFamily="49" charset="-122"/>
                  <a:ea typeface="幼圆" pitchFamily="49" charset="-122"/>
                </a:rPr>
                <a:t>开 放</a:t>
              </a:r>
              <a:endParaRPr lang="zh-CN" altLang="en-US" b="1" strike="noStrike" noProof="1">
                <a:solidFill>
                  <a:srgbClr val="C00000"/>
                </a:solidFill>
                <a:latin typeface="幼圆" pitchFamily="49" charset="-122"/>
                <a:ea typeface="幼圆" pitchFamily="49" charset="-122"/>
              </a:endParaRPr>
            </a:p>
          </p:txBody>
        </p:sp>
        <p:cxnSp>
          <p:nvCxnSpPr>
            <p:cNvPr id="13" name="直接连接符 12"/>
            <p:cNvCxnSpPr>
              <a:stCxn id="9" idx="5"/>
              <a:endCxn id="10" idx="1"/>
            </p:cNvCxnSpPr>
            <p:nvPr/>
          </p:nvCxnSpPr>
          <p:spPr>
            <a:xfrm>
              <a:off x="1944" y="4471"/>
              <a:ext cx="2866" cy="21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4"/>
              <a:endCxn id="6" idx="0"/>
            </p:cNvCxnSpPr>
            <p:nvPr/>
          </p:nvCxnSpPr>
          <p:spPr>
            <a:xfrm>
              <a:off x="3580" y="4130"/>
              <a:ext cx="0" cy="298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 idx="4"/>
              <a:endCxn id="6" idx="0"/>
            </p:cNvCxnSpPr>
            <p:nvPr/>
          </p:nvCxnSpPr>
          <p:spPr>
            <a:xfrm flipH="1">
              <a:off x="1984" y="4445"/>
              <a:ext cx="2871" cy="251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 idx="4"/>
              <a:endCxn id="6" idx="0"/>
            </p:cNvCxnSpPr>
            <p:nvPr/>
          </p:nvCxnSpPr>
          <p:spPr>
            <a:xfrm flipV="1">
              <a:off x="2095" y="5652"/>
              <a:ext cx="2977" cy="10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473" y="4940"/>
              <a:ext cx="2213" cy="1527"/>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b="1" strike="noStrike" noProof="1">
                  <a:solidFill>
                    <a:srgbClr val="C00000"/>
                  </a:solidFill>
                  <a:latin typeface="幼圆" pitchFamily="49" charset="-122"/>
                  <a:ea typeface="幼圆" pitchFamily="49" charset="-122"/>
                </a:rPr>
                <a:t>新阶段性特征</a:t>
              </a:r>
              <a:endParaRPr lang="zh-CN" altLang="en-US" b="1" strike="noStrike" noProof="1">
                <a:solidFill>
                  <a:srgbClr val="C00000"/>
                </a:solidFill>
                <a:latin typeface="幼圆" pitchFamily="49" charset="-122"/>
                <a:ea typeface="幼圆" pitchFamily="49" charset="-122"/>
              </a:endParaRPr>
            </a:p>
          </p:txBody>
        </p:sp>
      </p:gr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a:t>
            </a:r>
            <a:r>
              <a:rPr lang="zh-CN" altLang="en-US"/>
              <a:t>、构建社会主义和谐社会</a:t>
            </a:r>
            <a:endParaRPr lang="zh-CN" altLang="en-US"/>
          </a:p>
        </p:txBody>
      </p:sp>
      <p:sp>
        <p:nvSpPr>
          <p:cNvPr id="9" name="矩形 8"/>
          <p:cNvSpPr/>
          <p:nvPr/>
        </p:nvSpPr>
        <p:spPr>
          <a:xfrm>
            <a:off x="895350" y="2453958"/>
            <a:ext cx="2962275" cy="2144713"/>
          </a:xfrm>
          <a:prstGeom prst="rect">
            <a:avLst/>
          </a:prstGeom>
          <a:solidFill>
            <a:sysClr val="window" lastClr="FFFFFF"/>
          </a:solidFill>
          <a:ln w="12700" cap="flat" cmpd="sng" algn="ctr">
            <a:noFill/>
            <a:prstDash val="solid"/>
            <a:miter lim="800000"/>
          </a:ln>
          <a:effectLst>
            <a:outerShdw blurRad="63500" sx="101000" sy="101000" algn="ctr" rotWithShape="0">
              <a:prstClr val="black">
                <a:alpha val="1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a:ea typeface="等线" pitchFamily="2" charset="-122"/>
              <a:cs typeface="+mn-ea"/>
            </a:endParaRPr>
          </a:p>
        </p:txBody>
      </p:sp>
      <p:sp>
        <p:nvSpPr>
          <p:cNvPr id="4" name="文本框 6"/>
          <p:cNvSpPr txBox="1">
            <a:spLocks noChangeArrowheads="1"/>
          </p:cNvSpPr>
          <p:nvPr/>
        </p:nvSpPr>
        <p:spPr bwMode="auto">
          <a:xfrm>
            <a:off x="1025525" y="2593658"/>
            <a:ext cx="2701925"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ysClr val="windowText" lastClr="000000"/>
                </a:solidFill>
                <a:latin typeface="Arial" panose="020B0604020202020204" pitchFamily="34" charset="0"/>
                <a:ea typeface="微软雅黑" panose="020B0503020204020204" charset="-122"/>
              </a:defRPr>
            </a:lvl1pPr>
            <a:lvl2pPr marL="742950" indent="-285750">
              <a:defRPr>
                <a:solidFill>
                  <a:sysClr val="windowText" lastClr="000000"/>
                </a:solidFill>
                <a:latin typeface="Arial" panose="020B0604020202020204" pitchFamily="34" charset="0"/>
                <a:ea typeface="微软雅黑" panose="020B0503020204020204" charset="-122"/>
              </a:defRPr>
            </a:lvl2pPr>
            <a:lvl3pPr marL="1143000" indent="-228600">
              <a:defRPr>
                <a:solidFill>
                  <a:sysClr val="windowText" lastClr="000000"/>
                </a:solidFill>
                <a:latin typeface="Arial" panose="020B0604020202020204" pitchFamily="34" charset="0"/>
                <a:ea typeface="微软雅黑" panose="020B0503020204020204" charset="-122"/>
              </a:defRPr>
            </a:lvl3pPr>
            <a:lvl4pPr marL="1600200" indent="-228600">
              <a:defRPr>
                <a:solidFill>
                  <a:sysClr val="windowText" lastClr="000000"/>
                </a:solidFill>
                <a:latin typeface="Arial" panose="020B0604020202020204" pitchFamily="34" charset="0"/>
                <a:ea typeface="微软雅黑" panose="020B0503020204020204" charset="-122"/>
              </a:defRPr>
            </a:lvl4pPr>
            <a:lvl5pPr marL="2057400" indent="-228600">
              <a:defRPr>
                <a:solidFill>
                  <a:sysClr val="windowText" lastClr="000000"/>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9pPr>
          </a:lstStyle>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胡锦涛明确指出：“社会和谐是中国特色社会主义的本质属性。”</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5" name="矩形 4"/>
          <p:cNvSpPr/>
          <p:nvPr/>
        </p:nvSpPr>
        <p:spPr>
          <a:xfrm>
            <a:off x="4395788" y="2384108"/>
            <a:ext cx="4033838" cy="2462213"/>
          </a:xfrm>
          <a:prstGeom prst="rect">
            <a:avLst/>
          </a:prstGeom>
        </p:spPr>
        <p:txBody>
          <a:bodyPr>
            <a:spAutoFit/>
          </a:bodyPr>
          <a:lstStyle/>
          <a:p>
            <a:pPr marL="0" marR="0" lvl="0" indent="0" algn="just" defTabSz="457200" rtl="0" eaLnBrk="0" fontAlgn="base" latinLnBrk="0" hangingPunct="0">
              <a:lnSpc>
                <a:spcPct val="120000"/>
              </a:lnSpc>
              <a:spcBef>
                <a:spcPts val="1200"/>
              </a:spcBef>
              <a:spcAft>
                <a:spcPts val="0"/>
              </a:spcAft>
              <a:buClrTx/>
              <a:buSzTx/>
              <a:buFontTx/>
              <a:buNone/>
              <a:defRPr/>
            </a:pPr>
            <a:r>
              <a:rPr kumimoji="0" lang="zh-CN" altLang="en-US"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是</a:t>
            </a:r>
            <a:r>
              <a:rPr kumimoji="0" lang="zh-CN"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经济建设、政治建设、文化建设、社会建设、生态文明建设协调发展的社会</a:t>
            </a:r>
            <a:endParaRPr kumimoji="0" lang="en-US"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ts val="1200"/>
              </a:spcBef>
              <a:spcAft>
                <a:spcPts val="0"/>
              </a:spcAft>
              <a:buClrTx/>
              <a:buSzTx/>
              <a:buFontTx/>
              <a:buNone/>
              <a:defRPr/>
            </a:pPr>
            <a:r>
              <a:rPr kumimoji="0" lang="zh-CN"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是人与人、人与社会、人与自然整体和谐的社会</a:t>
            </a:r>
            <a:endParaRPr kumimoji="0" lang="zh-CN"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65543" name="任意多边形 10"/>
          <p:cNvSpPr/>
          <p:nvPr>
            <p:custDataLst>
              <p:tags r:id="rId1"/>
            </p:custDataLst>
          </p:nvPr>
        </p:nvSpPr>
        <p:spPr>
          <a:xfrm>
            <a:off x="4010025" y="2547620"/>
            <a:ext cx="393700" cy="211138"/>
          </a:xfrm>
          <a:custGeom>
            <a:avLst/>
            <a:gdLst>
              <a:gd name="txL" fmla="*/ 0 w 1838325"/>
              <a:gd name="txT" fmla="*/ 0 h 541020"/>
              <a:gd name="txR" fmla="*/ 1838325 w 1838325"/>
              <a:gd name="txB" fmla="*/ 541020 h 541020"/>
            </a:gdLst>
            <a:ahLst/>
            <a:cxnLst>
              <a:cxn ang="0">
                <a:pos x="6" y="9"/>
              </a:cxn>
              <a:cxn ang="0">
                <a:pos x="6" y="45"/>
              </a:cxn>
              <a:cxn ang="0">
                <a:pos x="6" y="92"/>
              </a:cxn>
              <a:cxn ang="0">
                <a:pos x="6" y="133"/>
              </a:cxn>
              <a:cxn ang="0">
                <a:pos x="6" y="181"/>
              </a:cxn>
              <a:cxn ang="0">
                <a:pos x="6" y="235"/>
              </a:cxn>
              <a:cxn ang="0">
                <a:pos x="6" y="1883"/>
              </a:cxn>
              <a:cxn ang="0">
                <a:pos x="7" y="1947"/>
              </a:cxn>
              <a:cxn ang="0">
                <a:pos x="7" y="2014"/>
              </a:cxn>
              <a:cxn ang="0">
                <a:pos x="7" y="2103"/>
              </a:cxn>
              <a:cxn ang="0">
                <a:pos x="7" y="2251"/>
              </a:cxn>
              <a:cxn ang="0">
                <a:pos x="7" y="2404"/>
              </a:cxn>
              <a:cxn ang="0">
                <a:pos x="7" y="2559"/>
              </a:cxn>
              <a:cxn ang="0">
                <a:pos x="7" y="2707"/>
              </a:cxn>
              <a:cxn ang="0">
                <a:pos x="7" y="2796"/>
              </a:cxn>
              <a:cxn ang="0">
                <a:pos x="7" y="2864"/>
              </a:cxn>
              <a:cxn ang="0">
                <a:pos x="6" y="2928"/>
              </a:cxn>
              <a:cxn ang="0">
                <a:pos x="6" y="4573"/>
              </a:cxn>
              <a:cxn ang="0">
                <a:pos x="6" y="4630"/>
              </a:cxn>
              <a:cxn ang="0">
                <a:pos x="6" y="4677"/>
              </a:cxn>
              <a:cxn ang="0">
                <a:pos x="6" y="4717"/>
              </a:cxn>
              <a:cxn ang="0">
                <a:pos x="6" y="4751"/>
              </a:cxn>
              <a:cxn ang="0">
                <a:pos x="6" y="4795"/>
              </a:cxn>
              <a:cxn ang="0">
                <a:pos x="6" y="4809"/>
              </a:cxn>
              <a:cxn ang="0">
                <a:pos x="6" y="4795"/>
              </a:cxn>
              <a:cxn ang="0">
                <a:pos x="6" y="4751"/>
              </a:cxn>
              <a:cxn ang="0">
                <a:pos x="5" y="4708"/>
              </a:cxn>
              <a:cxn ang="0">
                <a:pos x="5" y="4666"/>
              </a:cxn>
              <a:cxn ang="0">
                <a:pos x="5" y="4617"/>
              </a:cxn>
              <a:cxn ang="0">
                <a:pos x="5" y="4559"/>
              </a:cxn>
              <a:cxn ang="0">
                <a:pos x="5" y="4497"/>
              </a:cxn>
              <a:cxn ang="0">
                <a:pos x="5" y="4431"/>
              </a:cxn>
              <a:cxn ang="0">
                <a:pos x="5" y="4362"/>
              </a:cxn>
              <a:cxn ang="0">
                <a:pos x="5" y="4235"/>
              </a:cxn>
              <a:cxn ang="0">
                <a:pos x="5" y="4083"/>
              </a:cxn>
              <a:cxn ang="0">
                <a:pos x="5" y="3929"/>
              </a:cxn>
              <a:cxn ang="0">
                <a:pos x="5" y="3777"/>
              </a:cxn>
              <a:cxn ang="0">
                <a:pos x="5" y="3649"/>
              </a:cxn>
              <a:cxn ang="0">
                <a:pos x="5" y="3580"/>
              </a:cxn>
              <a:cxn ang="0">
                <a:pos x="5" y="3514"/>
              </a:cxn>
              <a:cxn ang="0">
                <a:pos x="5" y="3452"/>
              </a:cxn>
              <a:cxn ang="0">
                <a:pos x="0" y="2386"/>
              </a:cxn>
              <a:cxn ang="0">
                <a:pos x="5" y="1358"/>
              </a:cxn>
              <a:cxn ang="0">
                <a:pos x="5" y="1296"/>
              </a:cxn>
              <a:cxn ang="0">
                <a:pos x="5" y="1230"/>
              </a:cxn>
              <a:cxn ang="0">
                <a:pos x="5" y="1161"/>
              </a:cxn>
              <a:cxn ang="0">
                <a:pos x="5" y="1033"/>
              </a:cxn>
              <a:cxn ang="0">
                <a:pos x="5" y="882"/>
              </a:cxn>
              <a:cxn ang="0">
                <a:pos x="5" y="727"/>
              </a:cxn>
              <a:cxn ang="0">
                <a:pos x="5" y="576"/>
              </a:cxn>
              <a:cxn ang="0">
                <a:pos x="5" y="448"/>
              </a:cxn>
              <a:cxn ang="0">
                <a:pos x="5" y="379"/>
              </a:cxn>
              <a:cxn ang="0">
                <a:pos x="5" y="312"/>
              </a:cxn>
              <a:cxn ang="0">
                <a:pos x="5" y="250"/>
              </a:cxn>
              <a:cxn ang="0">
                <a:pos x="5" y="194"/>
              </a:cxn>
              <a:cxn ang="0">
                <a:pos x="5" y="144"/>
              </a:cxn>
              <a:cxn ang="0">
                <a:pos x="5" y="101"/>
              </a:cxn>
              <a:cxn ang="0">
                <a:pos x="6" y="59"/>
              </a:cxn>
              <a:cxn ang="0">
                <a:pos x="6" y="15"/>
              </a:cxn>
            </a:cxnLst>
            <a:rect l="txL" t="txT" r="txR" b="txB"/>
            <a:pathLst>
              <a:path w="1838325" h="541020">
                <a:moveTo>
                  <a:pt x="1568004" y="0"/>
                </a:moveTo>
                <a:lnTo>
                  <a:pt x="1572314" y="151"/>
                </a:lnTo>
                <a:lnTo>
                  <a:pt x="1576624" y="454"/>
                </a:lnTo>
                <a:lnTo>
                  <a:pt x="1580934" y="984"/>
                </a:lnTo>
                <a:lnTo>
                  <a:pt x="1585244" y="1740"/>
                </a:lnTo>
                <a:lnTo>
                  <a:pt x="1589479" y="2648"/>
                </a:lnTo>
                <a:lnTo>
                  <a:pt x="1593637" y="3708"/>
                </a:lnTo>
                <a:lnTo>
                  <a:pt x="1597796" y="5070"/>
                </a:lnTo>
                <a:lnTo>
                  <a:pt x="1601879" y="6659"/>
                </a:lnTo>
                <a:lnTo>
                  <a:pt x="1606038" y="8475"/>
                </a:lnTo>
                <a:lnTo>
                  <a:pt x="1608004" y="9383"/>
                </a:lnTo>
                <a:lnTo>
                  <a:pt x="1609970" y="10366"/>
                </a:lnTo>
                <a:lnTo>
                  <a:pt x="1611936" y="11426"/>
                </a:lnTo>
                <a:lnTo>
                  <a:pt x="1613902" y="12561"/>
                </a:lnTo>
                <a:lnTo>
                  <a:pt x="1615792" y="13696"/>
                </a:lnTo>
                <a:lnTo>
                  <a:pt x="1617683" y="14906"/>
                </a:lnTo>
                <a:lnTo>
                  <a:pt x="1619497" y="16193"/>
                </a:lnTo>
                <a:lnTo>
                  <a:pt x="1621312" y="17555"/>
                </a:lnTo>
                <a:lnTo>
                  <a:pt x="1623127" y="18917"/>
                </a:lnTo>
                <a:lnTo>
                  <a:pt x="1624942" y="20355"/>
                </a:lnTo>
                <a:lnTo>
                  <a:pt x="1626681" y="21792"/>
                </a:lnTo>
                <a:lnTo>
                  <a:pt x="1628420" y="23306"/>
                </a:lnTo>
                <a:lnTo>
                  <a:pt x="1630159" y="24895"/>
                </a:lnTo>
                <a:lnTo>
                  <a:pt x="1631898" y="26484"/>
                </a:lnTo>
                <a:lnTo>
                  <a:pt x="1811860" y="206571"/>
                </a:lnTo>
                <a:lnTo>
                  <a:pt x="1813524" y="208312"/>
                </a:lnTo>
                <a:lnTo>
                  <a:pt x="1815036" y="210052"/>
                </a:lnTo>
                <a:lnTo>
                  <a:pt x="1816548" y="211792"/>
                </a:lnTo>
                <a:lnTo>
                  <a:pt x="1818061" y="213533"/>
                </a:lnTo>
                <a:lnTo>
                  <a:pt x="1819497" y="215349"/>
                </a:lnTo>
                <a:lnTo>
                  <a:pt x="1820858" y="217165"/>
                </a:lnTo>
                <a:lnTo>
                  <a:pt x="1822144" y="218981"/>
                </a:lnTo>
                <a:lnTo>
                  <a:pt x="1823354" y="220872"/>
                </a:lnTo>
                <a:lnTo>
                  <a:pt x="1824639" y="222689"/>
                </a:lnTo>
                <a:lnTo>
                  <a:pt x="1825849" y="224656"/>
                </a:lnTo>
                <a:lnTo>
                  <a:pt x="1826907" y="226548"/>
                </a:lnTo>
                <a:lnTo>
                  <a:pt x="1827890" y="228515"/>
                </a:lnTo>
                <a:lnTo>
                  <a:pt x="1829025" y="230482"/>
                </a:lnTo>
                <a:lnTo>
                  <a:pt x="1829932" y="232450"/>
                </a:lnTo>
                <a:lnTo>
                  <a:pt x="1831747" y="236536"/>
                </a:lnTo>
                <a:lnTo>
                  <a:pt x="1833259" y="240622"/>
                </a:lnTo>
                <a:lnTo>
                  <a:pt x="1834544" y="244859"/>
                </a:lnTo>
                <a:lnTo>
                  <a:pt x="1835754" y="249021"/>
                </a:lnTo>
                <a:lnTo>
                  <a:pt x="1836662" y="253258"/>
                </a:lnTo>
                <a:lnTo>
                  <a:pt x="1837342" y="257647"/>
                </a:lnTo>
                <a:lnTo>
                  <a:pt x="1837871" y="261884"/>
                </a:lnTo>
                <a:lnTo>
                  <a:pt x="1838174" y="266273"/>
                </a:lnTo>
                <a:lnTo>
                  <a:pt x="1838325" y="270510"/>
                </a:lnTo>
                <a:lnTo>
                  <a:pt x="1838174" y="274899"/>
                </a:lnTo>
                <a:lnTo>
                  <a:pt x="1837871" y="279212"/>
                </a:lnTo>
                <a:lnTo>
                  <a:pt x="1837342" y="283525"/>
                </a:lnTo>
                <a:lnTo>
                  <a:pt x="1836662" y="287838"/>
                </a:lnTo>
                <a:lnTo>
                  <a:pt x="1835754" y="292075"/>
                </a:lnTo>
                <a:lnTo>
                  <a:pt x="1834544" y="296313"/>
                </a:lnTo>
                <a:lnTo>
                  <a:pt x="1833259" y="300474"/>
                </a:lnTo>
                <a:lnTo>
                  <a:pt x="1831747" y="304560"/>
                </a:lnTo>
                <a:lnTo>
                  <a:pt x="1829932" y="308646"/>
                </a:lnTo>
                <a:lnTo>
                  <a:pt x="1829025" y="310689"/>
                </a:lnTo>
                <a:lnTo>
                  <a:pt x="1827890" y="312581"/>
                </a:lnTo>
                <a:lnTo>
                  <a:pt x="1826907" y="314548"/>
                </a:lnTo>
                <a:lnTo>
                  <a:pt x="1825849" y="316440"/>
                </a:lnTo>
                <a:lnTo>
                  <a:pt x="1824639" y="318407"/>
                </a:lnTo>
                <a:lnTo>
                  <a:pt x="1823354" y="320299"/>
                </a:lnTo>
                <a:lnTo>
                  <a:pt x="1822144" y="322191"/>
                </a:lnTo>
                <a:lnTo>
                  <a:pt x="1820858" y="324007"/>
                </a:lnTo>
                <a:lnTo>
                  <a:pt x="1819497" y="325823"/>
                </a:lnTo>
                <a:lnTo>
                  <a:pt x="1818061" y="327639"/>
                </a:lnTo>
                <a:lnTo>
                  <a:pt x="1816548" y="329379"/>
                </a:lnTo>
                <a:lnTo>
                  <a:pt x="1815036" y="331120"/>
                </a:lnTo>
                <a:lnTo>
                  <a:pt x="1813524" y="332784"/>
                </a:lnTo>
                <a:lnTo>
                  <a:pt x="1811860" y="334449"/>
                </a:lnTo>
                <a:lnTo>
                  <a:pt x="1631898" y="514537"/>
                </a:lnTo>
                <a:lnTo>
                  <a:pt x="1630159" y="516201"/>
                </a:lnTo>
                <a:lnTo>
                  <a:pt x="1628420" y="517790"/>
                </a:lnTo>
                <a:lnTo>
                  <a:pt x="1626681" y="519379"/>
                </a:lnTo>
                <a:lnTo>
                  <a:pt x="1624942" y="520817"/>
                </a:lnTo>
                <a:lnTo>
                  <a:pt x="1623127" y="522255"/>
                </a:lnTo>
                <a:lnTo>
                  <a:pt x="1621312" y="523617"/>
                </a:lnTo>
                <a:lnTo>
                  <a:pt x="1619497" y="524903"/>
                </a:lnTo>
                <a:lnTo>
                  <a:pt x="1617683" y="526189"/>
                </a:lnTo>
                <a:lnTo>
                  <a:pt x="1615792" y="527400"/>
                </a:lnTo>
                <a:lnTo>
                  <a:pt x="1613902" y="528535"/>
                </a:lnTo>
                <a:lnTo>
                  <a:pt x="1612012" y="529670"/>
                </a:lnTo>
                <a:lnTo>
                  <a:pt x="1609970" y="530729"/>
                </a:lnTo>
                <a:lnTo>
                  <a:pt x="1608004" y="531713"/>
                </a:lnTo>
                <a:lnTo>
                  <a:pt x="1606038" y="532697"/>
                </a:lnTo>
                <a:lnTo>
                  <a:pt x="1603997" y="533605"/>
                </a:lnTo>
                <a:lnTo>
                  <a:pt x="1602031" y="534437"/>
                </a:lnTo>
                <a:lnTo>
                  <a:pt x="1597796" y="535950"/>
                </a:lnTo>
                <a:lnTo>
                  <a:pt x="1593637" y="537312"/>
                </a:lnTo>
                <a:lnTo>
                  <a:pt x="1589479" y="538523"/>
                </a:lnTo>
                <a:lnTo>
                  <a:pt x="1585244" y="539431"/>
                </a:lnTo>
                <a:lnTo>
                  <a:pt x="1580934" y="540112"/>
                </a:lnTo>
                <a:lnTo>
                  <a:pt x="1576624" y="540566"/>
                </a:lnTo>
                <a:lnTo>
                  <a:pt x="1572314" y="540944"/>
                </a:lnTo>
                <a:lnTo>
                  <a:pt x="1568004" y="541020"/>
                </a:lnTo>
                <a:lnTo>
                  <a:pt x="1563619" y="540944"/>
                </a:lnTo>
                <a:lnTo>
                  <a:pt x="1559384" y="540566"/>
                </a:lnTo>
                <a:lnTo>
                  <a:pt x="1554999" y="540112"/>
                </a:lnTo>
                <a:lnTo>
                  <a:pt x="1550688" y="539431"/>
                </a:lnTo>
                <a:lnTo>
                  <a:pt x="1546454" y="538523"/>
                </a:lnTo>
                <a:lnTo>
                  <a:pt x="1542295" y="537312"/>
                </a:lnTo>
                <a:lnTo>
                  <a:pt x="1538137" y="535950"/>
                </a:lnTo>
                <a:lnTo>
                  <a:pt x="1533902" y="534437"/>
                </a:lnTo>
                <a:lnTo>
                  <a:pt x="1529970" y="532697"/>
                </a:lnTo>
                <a:lnTo>
                  <a:pt x="1527929" y="531713"/>
                </a:lnTo>
                <a:lnTo>
                  <a:pt x="1525963" y="530729"/>
                </a:lnTo>
                <a:lnTo>
                  <a:pt x="1524072" y="529670"/>
                </a:lnTo>
                <a:lnTo>
                  <a:pt x="1522031" y="528535"/>
                </a:lnTo>
                <a:lnTo>
                  <a:pt x="1520140" y="527400"/>
                </a:lnTo>
                <a:lnTo>
                  <a:pt x="1518250" y="526189"/>
                </a:lnTo>
                <a:lnTo>
                  <a:pt x="1516435" y="524903"/>
                </a:lnTo>
                <a:lnTo>
                  <a:pt x="1514545" y="523617"/>
                </a:lnTo>
                <a:lnTo>
                  <a:pt x="1512730" y="522255"/>
                </a:lnTo>
                <a:lnTo>
                  <a:pt x="1510991" y="520817"/>
                </a:lnTo>
                <a:lnTo>
                  <a:pt x="1509176" y="519379"/>
                </a:lnTo>
                <a:lnTo>
                  <a:pt x="1507437" y="517790"/>
                </a:lnTo>
                <a:lnTo>
                  <a:pt x="1505698" y="516201"/>
                </a:lnTo>
                <a:lnTo>
                  <a:pt x="1504110" y="514537"/>
                </a:lnTo>
                <a:lnTo>
                  <a:pt x="1502447" y="512872"/>
                </a:lnTo>
                <a:lnTo>
                  <a:pt x="1500934" y="511207"/>
                </a:lnTo>
                <a:lnTo>
                  <a:pt x="1499346" y="509467"/>
                </a:lnTo>
                <a:lnTo>
                  <a:pt x="1497910" y="507727"/>
                </a:lnTo>
                <a:lnTo>
                  <a:pt x="1496473" y="505911"/>
                </a:lnTo>
                <a:lnTo>
                  <a:pt x="1495112" y="504095"/>
                </a:lnTo>
                <a:lnTo>
                  <a:pt x="1493827" y="502279"/>
                </a:lnTo>
                <a:lnTo>
                  <a:pt x="1492541" y="500387"/>
                </a:lnTo>
                <a:lnTo>
                  <a:pt x="1491256" y="498495"/>
                </a:lnTo>
                <a:lnTo>
                  <a:pt x="1490121" y="496528"/>
                </a:lnTo>
                <a:lnTo>
                  <a:pt x="1488987" y="494636"/>
                </a:lnTo>
                <a:lnTo>
                  <a:pt x="1487929" y="492745"/>
                </a:lnTo>
                <a:lnTo>
                  <a:pt x="1486946" y="490777"/>
                </a:lnTo>
                <a:lnTo>
                  <a:pt x="1486038" y="488734"/>
                </a:lnTo>
                <a:lnTo>
                  <a:pt x="1484224" y="484648"/>
                </a:lnTo>
                <a:lnTo>
                  <a:pt x="1482636" y="480562"/>
                </a:lnTo>
                <a:lnTo>
                  <a:pt x="1481350" y="476400"/>
                </a:lnTo>
                <a:lnTo>
                  <a:pt x="1480216" y="472239"/>
                </a:lnTo>
                <a:lnTo>
                  <a:pt x="1479309" y="467926"/>
                </a:lnTo>
                <a:lnTo>
                  <a:pt x="1478552" y="463613"/>
                </a:lnTo>
                <a:lnTo>
                  <a:pt x="1478023" y="459300"/>
                </a:lnTo>
                <a:lnTo>
                  <a:pt x="1477721" y="454987"/>
                </a:lnTo>
                <a:lnTo>
                  <a:pt x="1477645" y="450598"/>
                </a:lnTo>
                <a:lnTo>
                  <a:pt x="1477721" y="446361"/>
                </a:lnTo>
                <a:lnTo>
                  <a:pt x="1478023" y="441972"/>
                </a:lnTo>
                <a:lnTo>
                  <a:pt x="1478552" y="437583"/>
                </a:lnTo>
                <a:lnTo>
                  <a:pt x="1479309" y="433346"/>
                </a:lnTo>
                <a:lnTo>
                  <a:pt x="1480216" y="429108"/>
                </a:lnTo>
                <a:lnTo>
                  <a:pt x="1481350" y="424871"/>
                </a:lnTo>
                <a:lnTo>
                  <a:pt x="1482636" y="420709"/>
                </a:lnTo>
                <a:lnTo>
                  <a:pt x="1484224" y="416623"/>
                </a:lnTo>
                <a:lnTo>
                  <a:pt x="1486038" y="412537"/>
                </a:lnTo>
                <a:lnTo>
                  <a:pt x="1486946" y="410570"/>
                </a:lnTo>
                <a:lnTo>
                  <a:pt x="1487929" y="408527"/>
                </a:lnTo>
                <a:lnTo>
                  <a:pt x="1488987" y="406560"/>
                </a:lnTo>
                <a:lnTo>
                  <a:pt x="1490121" y="404668"/>
                </a:lnTo>
                <a:lnTo>
                  <a:pt x="1491256" y="402776"/>
                </a:lnTo>
                <a:lnTo>
                  <a:pt x="1492541" y="400809"/>
                </a:lnTo>
                <a:lnTo>
                  <a:pt x="1493827" y="398993"/>
                </a:lnTo>
                <a:lnTo>
                  <a:pt x="1495112" y="397101"/>
                </a:lnTo>
                <a:lnTo>
                  <a:pt x="1496473" y="395285"/>
                </a:lnTo>
                <a:lnTo>
                  <a:pt x="1497910" y="393545"/>
                </a:lnTo>
                <a:lnTo>
                  <a:pt x="1499346" y="391729"/>
                </a:lnTo>
                <a:lnTo>
                  <a:pt x="1500934" y="390064"/>
                </a:lnTo>
                <a:lnTo>
                  <a:pt x="1502447" y="388324"/>
                </a:lnTo>
                <a:lnTo>
                  <a:pt x="1504110" y="386659"/>
                </a:lnTo>
                <a:lnTo>
                  <a:pt x="1541304" y="349463"/>
                </a:lnTo>
                <a:lnTo>
                  <a:pt x="81000" y="349463"/>
                </a:lnTo>
                <a:cubicBezTo>
                  <a:pt x="36265" y="349463"/>
                  <a:pt x="0" y="313198"/>
                  <a:pt x="0" y="268463"/>
                </a:cubicBezTo>
                <a:cubicBezTo>
                  <a:pt x="0" y="223728"/>
                  <a:pt x="36265" y="187463"/>
                  <a:pt x="81000" y="187463"/>
                </a:cubicBezTo>
                <a:lnTo>
                  <a:pt x="1537167" y="187463"/>
                </a:lnTo>
                <a:lnTo>
                  <a:pt x="1504110" y="154361"/>
                </a:lnTo>
                <a:lnTo>
                  <a:pt x="1502447" y="152772"/>
                </a:lnTo>
                <a:lnTo>
                  <a:pt x="1500934" y="151032"/>
                </a:lnTo>
                <a:lnTo>
                  <a:pt x="1499346" y="149291"/>
                </a:lnTo>
                <a:lnTo>
                  <a:pt x="1497910" y="147551"/>
                </a:lnTo>
                <a:lnTo>
                  <a:pt x="1496473" y="145735"/>
                </a:lnTo>
                <a:lnTo>
                  <a:pt x="1495112" y="143919"/>
                </a:lnTo>
                <a:lnTo>
                  <a:pt x="1493827" y="142103"/>
                </a:lnTo>
                <a:lnTo>
                  <a:pt x="1492541" y="140211"/>
                </a:lnTo>
                <a:lnTo>
                  <a:pt x="1491256" y="138320"/>
                </a:lnTo>
                <a:lnTo>
                  <a:pt x="1490121" y="136428"/>
                </a:lnTo>
                <a:lnTo>
                  <a:pt x="1488987" y="134461"/>
                </a:lnTo>
                <a:lnTo>
                  <a:pt x="1487929" y="132493"/>
                </a:lnTo>
                <a:lnTo>
                  <a:pt x="1486946" y="130602"/>
                </a:lnTo>
                <a:lnTo>
                  <a:pt x="1486038" y="128559"/>
                </a:lnTo>
                <a:lnTo>
                  <a:pt x="1484224" y="124472"/>
                </a:lnTo>
                <a:lnTo>
                  <a:pt x="1482636" y="120386"/>
                </a:lnTo>
                <a:lnTo>
                  <a:pt x="1481350" y="116225"/>
                </a:lnTo>
                <a:lnTo>
                  <a:pt x="1480216" y="111987"/>
                </a:lnTo>
                <a:lnTo>
                  <a:pt x="1479309" y="107674"/>
                </a:lnTo>
                <a:lnTo>
                  <a:pt x="1478552" y="103437"/>
                </a:lnTo>
                <a:lnTo>
                  <a:pt x="1478023" y="99200"/>
                </a:lnTo>
                <a:lnTo>
                  <a:pt x="1477721" y="94811"/>
                </a:lnTo>
                <a:lnTo>
                  <a:pt x="1477645" y="90422"/>
                </a:lnTo>
                <a:lnTo>
                  <a:pt x="1477721" y="86109"/>
                </a:lnTo>
                <a:lnTo>
                  <a:pt x="1478023" y="81796"/>
                </a:lnTo>
                <a:lnTo>
                  <a:pt x="1478552" y="77483"/>
                </a:lnTo>
                <a:lnTo>
                  <a:pt x="1479309" y="73170"/>
                </a:lnTo>
                <a:lnTo>
                  <a:pt x="1480216" y="68933"/>
                </a:lnTo>
                <a:lnTo>
                  <a:pt x="1481350" y="64771"/>
                </a:lnTo>
                <a:lnTo>
                  <a:pt x="1482636" y="60534"/>
                </a:lnTo>
                <a:lnTo>
                  <a:pt x="1484224" y="56372"/>
                </a:lnTo>
                <a:lnTo>
                  <a:pt x="1486038" y="52362"/>
                </a:lnTo>
                <a:lnTo>
                  <a:pt x="1486946" y="50394"/>
                </a:lnTo>
                <a:lnTo>
                  <a:pt x="1487929" y="48427"/>
                </a:lnTo>
                <a:lnTo>
                  <a:pt x="1488987" y="46460"/>
                </a:lnTo>
                <a:lnTo>
                  <a:pt x="1490121" y="44492"/>
                </a:lnTo>
                <a:lnTo>
                  <a:pt x="1491256" y="42601"/>
                </a:lnTo>
                <a:lnTo>
                  <a:pt x="1492541" y="40709"/>
                </a:lnTo>
                <a:lnTo>
                  <a:pt x="1493827" y="38893"/>
                </a:lnTo>
                <a:lnTo>
                  <a:pt x="1495112" y="36926"/>
                </a:lnTo>
                <a:lnTo>
                  <a:pt x="1496473" y="35110"/>
                </a:lnTo>
                <a:lnTo>
                  <a:pt x="1497910" y="33445"/>
                </a:lnTo>
                <a:lnTo>
                  <a:pt x="1499346" y="31629"/>
                </a:lnTo>
                <a:lnTo>
                  <a:pt x="1500934" y="29889"/>
                </a:lnTo>
                <a:lnTo>
                  <a:pt x="1502447" y="28148"/>
                </a:lnTo>
                <a:lnTo>
                  <a:pt x="1504110" y="26484"/>
                </a:lnTo>
                <a:lnTo>
                  <a:pt x="1505698" y="24895"/>
                </a:lnTo>
                <a:lnTo>
                  <a:pt x="1507437" y="23306"/>
                </a:lnTo>
                <a:lnTo>
                  <a:pt x="1509176" y="21792"/>
                </a:lnTo>
                <a:lnTo>
                  <a:pt x="1510991" y="20355"/>
                </a:lnTo>
                <a:lnTo>
                  <a:pt x="1512730" y="18917"/>
                </a:lnTo>
                <a:lnTo>
                  <a:pt x="1514545" y="17555"/>
                </a:lnTo>
                <a:lnTo>
                  <a:pt x="1516435" y="16193"/>
                </a:lnTo>
                <a:lnTo>
                  <a:pt x="1518250" y="14906"/>
                </a:lnTo>
                <a:lnTo>
                  <a:pt x="1520140" y="13696"/>
                </a:lnTo>
                <a:lnTo>
                  <a:pt x="1522031" y="12561"/>
                </a:lnTo>
                <a:lnTo>
                  <a:pt x="1523921" y="11426"/>
                </a:lnTo>
                <a:lnTo>
                  <a:pt x="1525963" y="10366"/>
                </a:lnTo>
                <a:lnTo>
                  <a:pt x="1527929" y="9383"/>
                </a:lnTo>
                <a:lnTo>
                  <a:pt x="1529970" y="8475"/>
                </a:lnTo>
                <a:lnTo>
                  <a:pt x="1533902" y="6659"/>
                </a:lnTo>
                <a:lnTo>
                  <a:pt x="1538137" y="5070"/>
                </a:lnTo>
                <a:lnTo>
                  <a:pt x="1542295" y="3708"/>
                </a:lnTo>
                <a:lnTo>
                  <a:pt x="1546454" y="2648"/>
                </a:lnTo>
                <a:lnTo>
                  <a:pt x="1550688" y="1740"/>
                </a:lnTo>
                <a:lnTo>
                  <a:pt x="1554999" y="984"/>
                </a:lnTo>
                <a:lnTo>
                  <a:pt x="1559384" y="454"/>
                </a:lnTo>
                <a:lnTo>
                  <a:pt x="1563619" y="151"/>
                </a:lnTo>
                <a:lnTo>
                  <a:pt x="1568004" y="0"/>
                </a:lnTo>
                <a:close/>
              </a:path>
            </a:pathLst>
          </a:custGeom>
          <a:solidFill>
            <a:srgbClr val="C00000">
              <a:alpha val="100000"/>
            </a:srgbClr>
          </a:solidFill>
          <a:ln w="9525">
            <a:noFill/>
          </a:ln>
        </p:spPr>
        <p:txBody>
          <a:bodyPr/>
          <a:p>
            <a:endParaRPr lang="zh-CN" altLang="en-US"/>
          </a:p>
        </p:txBody>
      </p:sp>
      <p:sp>
        <p:nvSpPr>
          <p:cNvPr id="65544" name="任意多边形 10"/>
          <p:cNvSpPr/>
          <p:nvPr>
            <p:custDataLst>
              <p:tags r:id="rId2"/>
            </p:custDataLst>
          </p:nvPr>
        </p:nvSpPr>
        <p:spPr>
          <a:xfrm>
            <a:off x="4010025" y="4000183"/>
            <a:ext cx="393700" cy="211137"/>
          </a:xfrm>
          <a:custGeom>
            <a:avLst/>
            <a:gdLst>
              <a:gd name="txL" fmla="*/ 0 w 1838325"/>
              <a:gd name="txT" fmla="*/ 0 h 541020"/>
              <a:gd name="txR" fmla="*/ 1838325 w 1838325"/>
              <a:gd name="txB" fmla="*/ 541020 h 541020"/>
            </a:gdLst>
            <a:ahLst/>
            <a:cxnLst>
              <a:cxn ang="0">
                <a:pos x="6" y="9"/>
              </a:cxn>
              <a:cxn ang="0">
                <a:pos x="6" y="45"/>
              </a:cxn>
              <a:cxn ang="0">
                <a:pos x="6" y="92"/>
              </a:cxn>
              <a:cxn ang="0">
                <a:pos x="6" y="133"/>
              </a:cxn>
              <a:cxn ang="0">
                <a:pos x="6" y="181"/>
              </a:cxn>
              <a:cxn ang="0">
                <a:pos x="6" y="235"/>
              </a:cxn>
              <a:cxn ang="0">
                <a:pos x="6" y="1883"/>
              </a:cxn>
              <a:cxn ang="0">
                <a:pos x="7" y="1947"/>
              </a:cxn>
              <a:cxn ang="0">
                <a:pos x="7" y="2014"/>
              </a:cxn>
              <a:cxn ang="0">
                <a:pos x="7" y="2103"/>
              </a:cxn>
              <a:cxn ang="0">
                <a:pos x="7" y="2251"/>
              </a:cxn>
              <a:cxn ang="0">
                <a:pos x="7" y="2404"/>
              </a:cxn>
              <a:cxn ang="0">
                <a:pos x="7" y="2559"/>
              </a:cxn>
              <a:cxn ang="0">
                <a:pos x="7" y="2707"/>
              </a:cxn>
              <a:cxn ang="0">
                <a:pos x="7" y="2796"/>
              </a:cxn>
              <a:cxn ang="0">
                <a:pos x="7" y="2864"/>
              </a:cxn>
              <a:cxn ang="0">
                <a:pos x="6" y="2928"/>
              </a:cxn>
              <a:cxn ang="0">
                <a:pos x="6" y="4573"/>
              </a:cxn>
              <a:cxn ang="0">
                <a:pos x="6" y="4630"/>
              </a:cxn>
              <a:cxn ang="0">
                <a:pos x="6" y="4677"/>
              </a:cxn>
              <a:cxn ang="0">
                <a:pos x="6" y="4717"/>
              </a:cxn>
              <a:cxn ang="0">
                <a:pos x="6" y="4751"/>
              </a:cxn>
              <a:cxn ang="0">
                <a:pos x="6" y="4795"/>
              </a:cxn>
              <a:cxn ang="0">
                <a:pos x="6" y="4809"/>
              </a:cxn>
              <a:cxn ang="0">
                <a:pos x="6" y="4795"/>
              </a:cxn>
              <a:cxn ang="0">
                <a:pos x="6" y="4751"/>
              </a:cxn>
              <a:cxn ang="0">
                <a:pos x="5" y="4708"/>
              </a:cxn>
              <a:cxn ang="0">
                <a:pos x="5" y="4666"/>
              </a:cxn>
              <a:cxn ang="0">
                <a:pos x="5" y="4617"/>
              </a:cxn>
              <a:cxn ang="0">
                <a:pos x="5" y="4559"/>
              </a:cxn>
              <a:cxn ang="0">
                <a:pos x="5" y="4497"/>
              </a:cxn>
              <a:cxn ang="0">
                <a:pos x="5" y="4431"/>
              </a:cxn>
              <a:cxn ang="0">
                <a:pos x="5" y="4362"/>
              </a:cxn>
              <a:cxn ang="0">
                <a:pos x="5" y="4235"/>
              </a:cxn>
              <a:cxn ang="0">
                <a:pos x="5" y="4082"/>
              </a:cxn>
              <a:cxn ang="0">
                <a:pos x="5" y="3929"/>
              </a:cxn>
              <a:cxn ang="0">
                <a:pos x="5" y="3777"/>
              </a:cxn>
              <a:cxn ang="0">
                <a:pos x="5" y="3649"/>
              </a:cxn>
              <a:cxn ang="0">
                <a:pos x="5" y="3580"/>
              </a:cxn>
              <a:cxn ang="0">
                <a:pos x="5" y="3513"/>
              </a:cxn>
              <a:cxn ang="0">
                <a:pos x="5" y="3452"/>
              </a:cxn>
              <a:cxn ang="0">
                <a:pos x="0" y="2386"/>
              </a:cxn>
              <a:cxn ang="0">
                <a:pos x="5" y="1358"/>
              </a:cxn>
              <a:cxn ang="0">
                <a:pos x="5" y="1296"/>
              </a:cxn>
              <a:cxn ang="0">
                <a:pos x="5" y="1230"/>
              </a:cxn>
              <a:cxn ang="0">
                <a:pos x="5" y="1161"/>
              </a:cxn>
              <a:cxn ang="0">
                <a:pos x="5" y="1033"/>
              </a:cxn>
              <a:cxn ang="0">
                <a:pos x="5" y="882"/>
              </a:cxn>
              <a:cxn ang="0">
                <a:pos x="5" y="727"/>
              </a:cxn>
              <a:cxn ang="0">
                <a:pos x="5" y="576"/>
              </a:cxn>
              <a:cxn ang="0">
                <a:pos x="5" y="448"/>
              </a:cxn>
              <a:cxn ang="0">
                <a:pos x="5" y="379"/>
              </a:cxn>
              <a:cxn ang="0">
                <a:pos x="5" y="312"/>
              </a:cxn>
              <a:cxn ang="0">
                <a:pos x="5" y="250"/>
              </a:cxn>
              <a:cxn ang="0">
                <a:pos x="5" y="194"/>
              </a:cxn>
              <a:cxn ang="0">
                <a:pos x="5" y="144"/>
              </a:cxn>
              <a:cxn ang="0">
                <a:pos x="5" y="101"/>
              </a:cxn>
              <a:cxn ang="0">
                <a:pos x="6" y="59"/>
              </a:cxn>
              <a:cxn ang="0">
                <a:pos x="6" y="15"/>
              </a:cxn>
            </a:cxnLst>
            <a:rect l="txL" t="txT" r="txR" b="txB"/>
            <a:pathLst>
              <a:path w="1838325" h="541020">
                <a:moveTo>
                  <a:pt x="1568004" y="0"/>
                </a:moveTo>
                <a:lnTo>
                  <a:pt x="1572314" y="151"/>
                </a:lnTo>
                <a:lnTo>
                  <a:pt x="1576624" y="454"/>
                </a:lnTo>
                <a:lnTo>
                  <a:pt x="1580934" y="984"/>
                </a:lnTo>
                <a:lnTo>
                  <a:pt x="1585244" y="1740"/>
                </a:lnTo>
                <a:lnTo>
                  <a:pt x="1589479" y="2648"/>
                </a:lnTo>
                <a:lnTo>
                  <a:pt x="1593637" y="3708"/>
                </a:lnTo>
                <a:lnTo>
                  <a:pt x="1597796" y="5070"/>
                </a:lnTo>
                <a:lnTo>
                  <a:pt x="1601879" y="6659"/>
                </a:lnTo>
                <a:lnTo>
                  <a:pt x="1606038" y="8475"/>
                </a:lnTo>
                <a:lnTo>
                  <a:pt x="1608004" y="9383"/>
                </a:lnTo>
                <a:lnTo>
                  <a:pt x="1609970" y="10366"/>
                </a:lnTo>
                <a:lnTo>
                  <a:pt x="1611936" y="11426"/>
                </a:lnTo>
                <a:lnTo>
                  <a:pt x="1613902" y="12561"/>
                </a:lnTo>
                <a:lnTo>
                  <a:pt x="1615792" y="13696"/>
                </a:lnTo>
                <a:lnTo>
                  <a:pt x="1617683" y="14906"/>
                </a:lnTo>
                <a:lnTo>
                  <a:pt x="1619497" y="16193"/>
                </a:lnTo>
                <a:lnTo>
                  <a:pt x="1621312" y="17555"/>
                </a:lnTo>
                <a:lnTo>
                  <a:pt x="1623127" y="18917"/>
                </a:lnTo>
                <a:lnTo>
                  <a:pt x="1624942" y="20355"/>
                </a:lnTo>
                <a:lnTo>
                  <a:pt x="1626681" y="21792"/>
                </a:lnTo>
                <a:lnTo>
                  <a:pt x="1628420" y="23306"/>
                </a:lnTo>
                <a:lnTo>
                  <a:pt x="1630159" y="24895"/>
                </a:lnTo>
                <a:lnTo>
                  <a:pt x="1631898" y="26484"/>
                </a:lnTo>
                <a:lnTo>
                  <a:pt x="1811860" y="206571"/>
                </a:lnTo>
                <a:lnTo>
                  <a:pt x="1813524" y="208312"/>
                </a:lnTo>
                <a:lnTo>
                  <a:pt x="1815036" y="210052"/>
                </a:lnTo>
                <a:lnTo>
                  <a:pt x="1816548" y="211792"/>
                </a:lnTo>
                <a:lnTo>
                  <a:pt x="1818061" y="213533"/>
                </a:lnTo>
                <a:lnTo>
                  <a:pt x="1819497" y="215349"/>
                </a:lnTo>
                <a:lnTo>
                  <a:pt x="1820858" y="217165"/>
                </a:lnTo>
                <a:lnTo>
                  <a:pt x="1822144" y="218981"/>
                </a:lnTo>
                <a:lnTo>
                  <a:pt x="1823354" y="220872"/>
                </a:lnTo>
                <a:lnTo>
                  <a:pt x="1824639" y="222689"/>
                </a:lnTo>
                <a:lnTo>
                  <a:pt x="1825849" y="224656"/>
                </a:lnTo>
                <a:lnTo>
                  <a:pt x="1826907" y="226548"/>
                </a:lnTo>
                <a:lnTo>
                  <a:pt x="1827890" y="228515"/>
                </a:lnTo>
                <a:lnTo>
                  <a:pt x="1829025" y="230482"/>
                </a:lnTo>
                <a:lnTo>
                  <a:pt x="1829932" y="232450"/>
                </a:lnTo>
                <a:lnTo>
                  <a:pt x="1831747" y="236536"/>
                </a:lnTo>
                <a:lnTo>
                  <a:pt x="1833259" y="240622"/>
                </a:lnTo>
                <a:lnTo>
                  <a:pt x="1834544" y="244859"/>
                </a:lnTo>
                <a:lnTo>
                  <a:pt x="1835754" y="249021"/>
                </a:lnTo>
                <a:lnTo>
                  <a:pt x="1836662" y="253258"/>
                </a:lnTo>
                <a:lnTo>
                  <a:pt x="1837342" y="257647"/>
                </a:lnTo>
                <a:lnTo>
                  <a:pt x="1837871" y="261884"/>
                </a:lnTo>
                <a:lnTo>
                  <a:pt x="1838174" y="266273"/>
                </a:lnTo>
                <a:lnTo>
                  <a:pt x="1838325" y="270510"/>
                </a:lnTo>
                <a:lnTo>
                  <a:pt x="1838174" y="274899"/>
                </a:lnTo>
                <a:lnTo>
                  <a:pt x="1837871" y="279212"/>
                </a:lnTo>
                <a:lnTo>
                  <a:pt x="1837342" y="283525"/>
                </a:lnTo>
                <a:lnTo>
                  <a:pt x="1836662" y="287838"/>
                </a:lnTo>
                <a:lnTo>
                  <a:pt x="1835754" y="292075"/>
                </a:lnTo>
                <a:lnTo>
                  <a:pt x="1834544" y="296313"/>
                </a:lnTo>
                <a:lnTo>
                  <a:pt x="1833259" y="300474"/>
                </a:lnTo>
                <a:lnTo>
                  <a:pt x="1831747" y="304560"/>
                </a:lnTo>
                <a:lnTo>
                  <a:pt x="1829932" y="308646"/>
                </a:lnTo>
                <a:lnTo>
                  <a:pt x="1829025" y="310689"/>
                </a:lnTo>
                <a:lnTo>
                  <a:pt x="1827890" y="312581"/>
                </a:lnTo>
                <a:lnTo>
                  <a:pt x="1826907" y="314548"/>
                </a:lnTo>
                <a:lnTo>
                  <a:pt x="1825849" y="316440"/>
                </a:lnTo>
                <a:lnTo>
                  <a:pt x="1824639" y="318407"/>
                </a:lnTo>
                <a:lnTo>
                  <a:pt x="1823354" y="320299"/>
                </a:lnTo>
                <a:lnTo>
                  <a:pt x="1822144" y="322191"/>
                </a:lnTo>
                <a:lnTo>
                  <a:pt x="1820858" y="324007"/>
                </a:lnTo>
                <a:lnTo>
                  <a:pt x="1819497" y="325823"/>
                </a:lnTo>
                <a:lnTo>
                  <a:pt x="1818061" y="327639"/>
                </a:lnTo>
                <a:lnTo>
                  <a:pt x="1816548" y="329379"/>
                </a:lnTo>
                <a:lnTo>
                  <a:pt x="1815036" y="331120"/>
                </a:lnTo>
                <a:lnTo>
                  <a:pt x="1813524" y="332784"/>
                </a:lnTo>
                <a:lnTo>
                  <a:pt x="1811860" y="334449"/>
                </a:lnTo>
                <a:lnTo>
                  <a:pt x="1631898" y="514537"/>
                </a:lnTo>
                <a:lnTo>
                  <a:pt x="1630159" y="516201"/>
                </a:lnTo>
                <a:lnTo>
                  <a:pt x="1628420" y="517790"/>
                </a:lnTo>
                <a:lnTo>
                  <a:pt x="1626681" y="519379"/>
                </a:lnTo>
                <a:lnTo>
                  <a:pt x="1624942" y="520817"/>
                </a:lnTo>
                <a:lnTo>
                  <a:pt x="1623127" y="522255"/>
                </a:lnTo>
                <a:lnTo>
                  <a:pt x="1621312" y="523617"/>
                </a:lnTo>
                <a:lnTo>
                  <a:pt x="1619497" y="524903"/>
                </a:lnTo>
                <a:lnTo>
                  <a:pt x="1617683" y="526189"/>
                </a:lnTo>
                <a:lnTo>
                  <a:pt x="1615792" y="527400"/>
                </a:lnTo>
                <a:lnTo>
                  <a:pt x="1613902" y="528535"/>
                </a:lnTo>
                <a:lnTo>
                  <a:pt x="1612012" y="529670"/>
                </a:lnTo>
                <a:lnTo>
                  <a:pt x="1609970" y="530729"/>
                </a:lnTo>
                <a:lnTo>
                  <a:pt x="1608004" y="531713"/>
                </a:lnTo>
                <a:lnTo>
                  <a:pt x="1606038" y="532697"/>
                </a:lnTo>
                <a:lnTo>
                  <a:pt x="1603997" y="533605"/>
                </a:lnTo>
                <a:lnTo>
                  <a:pt x="1602031" y="534437"/>
                </a:lnTo>
                <a:lnTo>
                  <a:pt x="1597796" y="535950"/>
                </a:lnTo>
                <a:lnTo>
                  <a:pt x="1593637" y="537312"/>
                </a:lnTo>
                <a:lnTo>
                  <a:pt x="1589479" y="538523"/>
                </a:lnTo>
                <a:lnTo>
                  <a:pt x="1585244" y="539431"/>
                </a:lnTo>
                <a:lnTo>
                  <a:pt x="1580934" y="540112"/>
                </a:lnTo>
                <a:lnTo>
                  <a:pt x="1576624" y="540566"/>
                </a:lnTo>
                <a:lnTo>
                  <a:pt x="1572314" y="540944"/>
                </a:lnTo>
                <a:lnTo>
                  <a:pt x="1568004" y="541020"/>
                </a:lnTo>
                <a:lnTo>
                  <a:pt x="1563619" y="540944"/>
                </a:lnTo>
                <a:lnTo>
                  <a:pt x="1559384" y="540566"/>
                </a:lnTo>
                <a:lnTo>
                  <a:pt x="1554999" y="540112"/>
                </a:lnTo>
                <a:lnTo>
                  <a:pt x="1550688" y="539431"/>
                </a:lnTo>
                <a:lnTo>
                  <a:pt x="1546454" y="538523"/>
                </a:lnTo>
                <a:lnTo>
                  <a:pt x="1542295" y="537312"/>
                </a:lnTo>
                <a:lnTo>
                  <a:pt x="1538137" y="535950"/>
                </a:lnTo>
                <a:lnTo>
                  <a:pt x="1533902" y="534437"/>
                </a:lnTo>
                <a:lnTo>
                  <a:pt x="1529970" y="532697"/>
                </a:lnTo>
                <a:lnTo>
                  <a:pt x="1527929" y="531713"/>
                </a:lnTo>
                <a:lnTo>
                  <a:pt x="1525963" y="530729"/>
                </a:lnTo>
                <a:lnTo>
                  <a:pt x="1524072" y="529670"/>
                </a:lnTo>
                <a:lnTo>
                  <a:pt x="1522031" y="528535"/>
                </a:lnTo>
                <a:lnTo>
                  <a:pt x="1520140" y="527400"/>
                </a:lnTo>
                <a:lnTo>
                  <a:pt x="1518250" y="526189"/>
                </a:lnTo>
                <a:lnTo>
                  <a:pt x="1516435" y="524903"/>
                </a:lnTo>
                <a:lnTo>
                  <a:pt x="1514545" y="523617"/>
                </a:lnTo>
                <a:lnTo>
                  <a:pt x="1512730" y="522255"/>
                </a:lnTo>
                <a:lnTo>
                  <a:pt x="1510991" y="520817"/>
                </a:lnTo>
                <a:lnTo>
                  <a:pt x="1509176" y="519379"/>
                </a:lnTo>
                <a:lnTo>
                  <a:pt x="1507437" y="517790"/>
                </a:lnTo>
                <a:lnTo>
                  <a:pt x="1505698" y="516201"/>
                </a:lnTo>
                <a:lnTo>
                  <a:pt x="1504110" y="514537"/>
                </a:lnTo>
                <a:lnTo>
                  <a:pt x="1502447" y="512872"/>
                </a:lnTo>
                <a:lnTo>
                  <a:pt x="1500934" y="511207"/>
                </a:lnTo>
                <a:lnTo>
                  <a:pt x="1499346" y="509467"/>
                </a:lnTo>
                <a:lnTo>
                  <a:pt x="1497910" y="507727"/>
                </a:lnTo>
                <a:lnTo>
                  <a:pt x="1496473" y="505911"/>
                </a:lnTo>
                <a:lnTo>
                  <a:pt x="1495112" y="504095"/>
                </a:lnTo>
                <a:lnTo>
                  <a:pt x="1493827" y="502279"/>
                </a:lnTo>
                <a:lnTo>
                  <a:pt x="1492541" y="500387"/>
                </a:lnTo>
                <a:lnTo>
                  <a:pt x="1491256" y="498495"/>
                </a:lnTo>
                <a:lnTo>
                  <a:pt x="1490121" y="496528"/>
                </a:lnTo>
                <a:lnTo>
                  <a:pt x="1488987" y="494636"/>
                </a:lnTo>
                <a:lnTo>
                  <a:pt x="1487929" y="492745"/>
                </a:lnTo>
                <a:lnTo>
                  <a:pt x="1486946" y="490777"/>
                </a:lnTo>
                <a:lnTo>
                  <a:pt x="1486038" y="488734"/>
                </a:lnTo>
                <a:lnTo>
                  <a:pt x="1484224" y="484648"/>
                </a:lnTo>
                <a:lnTo>
                  <a:pt x="1482636" y="480562"/>
                </a:lnTo>
                <a:lnTo>
                  <a:pt x="1481350" y="476400"/>
                </a:lnTo>
                <a:lnTo>
                  <a:pt x="1480216" y="472239"/>
                </a:lnTo>
                <a:lnTo>
                  <a:pt x="1479309" y="467926"/>
                </a:lnTo>
                <a:lnTo>
                  <a:pt x="1478552" y="463613"/>
                </a:lnTo>
                <a:lnTo>
                  <a:pt x="1478023" y="459300"/>
                </a:lnTo>
                <a:lnTo>
                  <a:pt x="1477721" y="454987"/>
                </a:lnTo>
                <a:lnTo>
                  <a:pt x="1477645" y="450598"/>
                </a:lnTo>
                <a:lnTo>
                  <a:pt x="1477721" y="446361"/>
                </a:lnTo>
                <a:lnTo>
                  <a:pt x="1478023" y="441972"/>
                </a:lnTo>
                <a:lnTo>
                  <a:pt x="1478552" y="437583"/>
                </a:lnTo>
                <a:lnTo>
                  <a:pt x="1479309" y="433346"/>
                </a:lnTo>
                <a:lnTo>
                  <a:pt x="1480216" y="429108"/>
                </a:lnTo>
                <a:lnTo>
                  <a:pt x="1481350" y="424871"/>
                </a:lnTo>
                <a:lnTo>
                  <a:pt x="1482636" y="420709"/>
                </a:lnTo>
                <a:lnTo>
                  <a:pt x="1484224" y="416623"/>
                </a:lnTo>
                <a:lnTo>
                  <a:pt x="1486038" y="412537"/>
                </a:lnTo>
                <a:lnTo>
                  <a:pt x="1486946" y="410570"/>
                </a:lnTo>
                <a:lnTo>
                  <a:pt x="1487929" y="408527"/>
                </a:lnTo>
                <a:lnTo>
                  <a:pt x="1488987" y="406560"/>
                </a:lnTo>
                <a:lnTo>
                  <a:pt x="1490121" y="404668"/>
                </a:lnTo>
                <a:lnTo>
                  <a:pt x="1491256" y="402776"/>
                </a:lnTo>
                <a:lnTo>
                  <a:pt x="1492541" y="400809"/>
                </a:lnTo>
                <a:lnTo>
                  <a:pt x="1493827" y="398993"/>
                </a:lnTo>
                <a:lnTo>
                  <a:pt x="1495112" y="397101"/>
                </a:lnTo>
                <a:lnTo>
                  <a:pt x="1496473" y="395285"/>
                </a:lnTo>
                <a:lnTo>
                  <a:pt x="1497910" y="393545"/>
                </a:lnTo>
                <a:lnTo>
                  <a:pt x="1499346" y="391729"/>
                </a:lnTo>
                <a:lnTo>
                  <a:pt x="1500934" y="390064"/>
                </a:lnTo>
                <a:lnTo>
                  <a:pt x="1502447" y="388324"/>
                </a:lnTo>
                <a:lnTo>
                  <a:pt x="1504110" y="386659"/>
                </a:lnTo>
                <a:lnTo>
                  <a:pt x="1541304" y="349463"/>
                </a:lnTo>
                <a:lnTo>
                  <a:pt x="81000" y="349463"/>
                </a:lnTo>
                <a:cubicBezTo>
                  <a:pt x="36265" y="349463"/>
                  <a:pt x="0" y="313198"/>
                  <a:pt x="0" y="268463"/>
                </a:cubicBezTo>
                <a:cubicBezTo>
                  <a:pt x="0" y="223728"/>
                  <a:pt x="36265" y="187463"/>
                  <a:pt x="81000" y="187463"/>
                </a:cubicBezTo>
                <a:lnTo>
                  <a:pt x="1537167" y="187463"/>
                </a:lnTo>
                <a:lnTo>
                  <a:pt x="1504110" y="154361"/>
                </a:lnTo>
                <a:lnTo>
                  <a:pt x="1502447" y="152772"/>
                </a:lnTo>
                <a:lnTo>
                  <a:pt x="1500934" y="151032"/>
                </a:lnTo>
                <a:lnTo>
                  <a:pt x="1499346" y="149291"/>
                </a:lnTo>
                <a:lnTo>
                  <a:pt x="1497910" y="147551"/>
                </a:lnTo>
                <a:lnTo>
                  <a:pt x="1496473" y="145735"/>
                </a:lnTo>
                <a:lnTo>
                  <a:pt x="1495112" y="143919"/>
                </a:lnTo>
                <a:lnTo>
                  <a:pt x="1493827" y="142103"/>
                </a:lnTo>
                <a:lnTo>
                  <a:pt x="1492541" y="140211"/>
                </a:lnTo>
                <a:lnTo>
                  <a:pt x="1491256" y="138320"/>
                </a:lnTo>
                <a:lnTo>
                  <a:pt x="1490121" y="136428"/>
                </a:lnTo>
                <a:lnTo>
                  <a:pt x="1488987" y="134461"/>
                </a:lnTo>
                <a:lnTo>
                  <a:pt x="1487929" y="132493"/>
                </a:lnTo>
                <a:lnTo>
                  <a:pt x="1486946" y="130602"/>
                </a:lnTo>
                <a:lnTo>
                  <a:pt x="1486038" y="128559"/>
                </a:lnTo>
                <a:lnTo>
                  <a:pt x="1484224" y="124472"/>
                </a:lnTo>
                <a:lnTo>
                  <a:pt x="1482636" y="120386"/>
                </a:lnTo>
                <a:lnTo>
                  <a:pt x="1481350" y="116225"/>
                </a:lnTo>
                <a:lnTo>
                  <a:pt x="1480216" y="111987"/>
                </a:lnTo>
                <a:lnTo>
                  <a:pt x="1479309" y="107674"/>
                </a:lnTo>
                <a:lnTo>
                  <a:pt x="1478552" y="103437"/>
                </a:lnTo>
                <a:lnTo>
                  <a:pt x="1478023" y="99200"/>
                </a:lnTo>
                <a:lnTo>
                  <a:pt x="1477721" y="94811"/>
                </a:lnTo>
                <a:lnTo>
                  <a:pt x="1477645" y="90422"/>
                </a:lnTo>
                <a:lnTo>
                  <a:pt x="1477721" y="86109"/>
                </a:lnTo>
                <a:lnTo>
                  <a:pt x="1478023" y="81796"/>
                </a:lnTo>
                <a:lnTo>
                  <a:pt x="1478552" y="77483"/>
                </a:lnTo>
                <a:lnTo>
                  <a:pt x="1479309" y="73170"/>
                </a:lnTo>
                <a:lnTo>
                  <a:pt x="1480216" y="68933"/>
                </a:lnTo>
                <a:lnTo>
                  <a:pt x="1481350" y="64771"/>
                </a:lnTo>
                <a:lnTo>
                  <a:pt x="1482636" y="60534"/>
                </a:lnTo>
                <a:lnTo>
                  <a:pt x="1484224" y="56372"/>
                </a:lnTo>
                <a:lnTo>
                  <a:pt x="1486038" y="52362"/>
                </a:lnTo>
                <a:lnTo>
                  <a:pt x="1486946" y="50394"/>
                </a:lnTo>
                <a:lnTo>
                  <a:pt x="1487929" y="48427"/>
                </a:lnTo>
                <a:lnTo>
                  <a:pt x="1488987" y="46460"/>
                </a:lnTo>
                <a:lnTo>
                  <a:pt x="1490121" y="44492"/>
                </a:lnTo>
                <a:lnTo>
                  <a:pt x="1491256" y="42601"/>
                </a:lnTo>
                <a:lnTo>
                  <a:pt x="1492541" y="40709"/>
                </a:lnTo>
                <a:lnTo>
                  <a:pt x="1493827" y="38893"/>
                </a:lnTo>
                <a:lnTo>
                  <a:pt x="1495112" y="36926"/>
                </a:lnTo>
                <a:lnTo>
                  <a:pt x="1496473" y="35110"/>
                </a:lnTo>
                <a:lnTo>
                  <a:pt x="1497910" y="33445"/>
                </a:lnTo>
                <a:lnTo>
                  <a:pt x="1499346" y="31629"/>
                </a:lnTo>
                <a:lnTo>
                  <a:pt x="1500934" y="29889"/>
                </a:lnTo>
                <a:lnTo>
                  <a:pt x="1502447" y="28148"/>
                </a:lnTo>
                <a:lnTo>
                  <a:pt x="1504110" y="26484"/>
                </a:lnTo>
                <a:lnTo>
                  <a:pt x="1505698" y="24895"/>
                </a:lnTo>
                <a:lnTo>
                  <a:pt x="1507437" y="23306"/>
                </a:lnTo>
                <a:lnTo>
                  <a:pt x="1509176" y="21792"/>
                </a:lnTo>
                <a:lnTo>
                  <a:pt x="1510991" y="20355"/>
                </a:lnTo>
                <a:lnTo>
                  <a:pt x="1512730" y="18917"/>
                </a:lnTo>
                <a:lnTo>
                  <a:pt x="1514545" y="17555"/>
                </a:lnTo>
                <a:lnTo>
                  <a:pt x="1516435" y="16193"/>
                </a:lnTo>
                <a:lnTo>
                  <a:pt x="1518250" y="14906"/>
                </a:lnTo>
                <a:lnTo>
                  <a:pt x="1520140" y="13696"/>
                </a:lnTo>
                <a:lnTo>
                  <a:pt x="1522031" y="12561"/>
                </a:lnTo>
                <a:lnTo>
                  <a:pt x="1523921" y="11426"/>
                </a:lnTo>
                <a:lnTo>
                  <a:pt x="1525963" y="10366"/>
                </a:lnTo>
                <a:lnTo>
                  <a:pt x="1527929" y="9383"/>
                </a:lnTo>
                <a:lnTo>
                  <a:pt x="1529970" y="8475"/>
                </a:lnTo>
                <a:lnTo>
                  <a:pt x="1533902" y="6659"/>
                </a:lnTo>
                <a:lnTo>
                  <a:pt x="1538137" y="5070"/>
                </a:lnTo>
                <a:lnTo>
                  <a:pt x="1542295" y="3708"/>
                </a:lnTo>
                <a:lnTo>
                  <a:pt x="1546454" y="2648"/>
                </a:lnTo>
                <a:lnTo>
                  <a:pt x="1550688" y="1740"/>
                </a:lnTo>
                <a:lnTo>
                  <a:pt x="1554999" y="984"/>
                </a:lnTo>
                <a:lnTo>
                  <a:pt x="1559384" y="454"/>
                </a:lnTo>
                <a:lnTo>
                  <a:pt x="1563619" y="151"/>
                </a:lnTo>
                <a:lnTo>
                  <a:pt x="1568004" y="0"/>
                </a:lnTo>
                <a:close/>
              </a:path>
            </a:pathLst>
          </a:custGeom>
          <a:solidFill>
            <a:srgbClr val="C00000">
              <a:alpha val="100000"/>
            </a:srgbClr>
          </a:solidFill>
          <a:ln w="9525">
            <a:noFill/>
          </a:ln>
        </p:spPr>
        <p:txBody>
          <a:bodyPr/>
          <a:p>
            <a:endParaRPr lang="zh-CN" altLang="en-US"/>
          </a:p>
        </p:txBody>
      </p:sp>
      <p:pic>
        <p:nvPicPr>
          <p:cNvPr id="65545" name="Picture 10" descr="https://timgsa.baidu.com/timg?image&amp;quality=80&amp;size=b9999_10000&amp;sec=1525345204217&amp;di=1a355de446dab07b5723e0348fc668b1&amp;imgtype=0&amp;src=http%3A%2F%2Fepaper.gmw.cn%2Fgmrb%2Fimages%2F2011-03%2F23%2F11%2Fres06_attpic_brief.jpg"/>
          <p:cNvPicPr>
            <a:picLocks noChangeAspect="1"/>
          </p:cNvPicPr>
          <p:nvPr/>
        </p:nvPicPr>
        <p:blipFill>
          <a:blip r:embed="rId3">
            <a:clrChange>
              <a:clrFrom>
                <a:srgbClr val="FFFFFF"/>
              </a:clrFrom>
              <a:clrTo>
                <a:srgbClr val="FFFFFF">
                  <a:alpha val="0"/>
                </a:srgbClr>
              </a:clrTo>
            </a:clrChange>
          </a:blip>
          <a:srcRect r="2332"/>
          <a:stretch>
            <a:fillRect/>
          </a:stretch>
        </p:blipFill>
        <p:spPr>
          <a:xfrm>
            <a:off x="2516188" y="4263708"/>
            <a:ext cx="1328737" cy="1865312"/>
          </a:xfrm>
          <a:prstGeom prst="rect">
            <a:avLst/>
          </a:prstGeom>
          <a:noFill/>
          <a:ln w="9525">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6564" name="组合 8"/>
          <p:cNvGrpSpPr/>
          <p:nvPr/>
        </p:nvGrpSpPr>
        <p:grpSpPr>
          <a:xfrm>
            <a:off x="1262698" y="2057083"/>
            <a:ext cx="1082675" cy="1708150"/>
            <a:chOff x="3283609" y="2068861"/>
            <a:chExt cx="1083264" cy="1708395"/>
          </a:xfrm>
        </p:grpSpPr>
        <p:sp>
          <p:nvSpPr>
            <p:cNvPr id="11" name="Oval 46"/>
            <p:cNvSpPr/>
            <p:nvPr/>
          </p:nvSpPr>
          <p:spPr bwMode="auto">
            <a:xfrm>
              <a:off x="3283609" y="2068861"/>
              <a:ext cx="1010199" cy="1009795"/>
            </a:xfrm>
            <a:prstGeom prst="ellipse">
              <a:avLst/>
            </a:prstGeom>
            <a:solidFill>
              <a:srgbClr val="C00000"/>
            </a:solidFill>
            <a:ln w="12700" cap="flat" cmpd="sng" algn="ctr">
              <a:no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a:ea typeface="等线" pitchFamily="2" charset="-122"/>
                <a:cs typeface="+mn-ea"/>
              </a:endParaRPr>
            </a:p>
          </p:txBody>
        </p:sp>
        <p:cxnSp>
          <p:nvCxnSpPr>
            <p:cNvPr id="66569" name="Elbow Connector 53"/>
            <p:cNvCxnSpPr/>
            <p:nvPr/>
          </p:nvCxnSpPr>
          <p:spPr>
            <a:xfrm rot="5400000" flipV="1">
              <a:off x="3696948" y="3107331"/>
              <a:ext cx="738717" cy="601133"/>
            </a:xfrm>
            <a:prstGeom prst="bentConnector3">
              <a:avLst>
                <a:gd name="adj1" fmla="val 170412"/>
              </a:avLst>
            </a:prstGeom>
            <a:ln w="6350" cap="flat" cmpd="sng">
              <a:solidFill>
                <a:srgbClr val="C00000"/>
              </a:solidFill>
              <a:prstDash val="solid"/>
              <a:miter/>
              <a:headEnd type="none" w="lg" len="lg"/>
              <a:tailEnd type="oval" w="lg" len="lg"/>
            </a:ln>
          </p:spPr>
        </p:cxnSp>
      </p:grpSp>
      <p:sp>
        <p:nvSpPr>
          <p:cNvPr id="13" name="文本框 6"/>
          <p:cNvSpPr txBox="1">
            <a:spLocks noChangeArrowheads="1"/>
          </p:cNvSpPr>
          <p:nvPr/>
        </p:nvSpPr>
        <p:spPr bwMode="auto">
          <a:xfrm>
            <a:off x="2491423" y="2018983"/>
            <a:ext cx="35496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ysClr val="windowText" lastClr="000000"/>
                </a:solidFill>
                <a:latin typeface="Arial" panose="020B0604020202020204" pitchFamily="34" charset="0"/>
                <a:ea typeface="微软雅黑" panose="020B0503020204020204" charset="-122"/>
              </a:defRPr>
            </a:lvl1pPr>
            <a:lvl2pPr marL="742950" indent="-285750">
              <a:defRPr>
                <a:solidFill>
                  <a:sysClr val="windowText" lastClr="000000"/>
                </a:solidFill>
                <a:latin typeface="Arial" panose="020B0604020202020204" pitchFamily="34" charset="0"/>
                <a:ea typeface="微软雅黑" panose="020B0503020204020204" charset="-122"/>
              </a:defRPr>
            </a:lvl2pPr>
            <a:lvl3pPr marL="1143000" indent="-228600">
              <a:defRPr>
                <a:solidFill>
                  <a:sysClr val="windowText" lastClr="000000"/>
                </a:solidFill>
                <a:latin typeface="Arial" panose="020B0604020202020204" pitchFamily="34" charset="0"/>
                <a:ea typeface="微软雅黑" panose="020B0503020204020204" charset="-122"/>
              </a:defRPr>
            </a:lvl3pPr>
            <a:lvl4pPr marL="1600200" indent="-228600">
              <a:defRPr>
                <a:solidFill>
                  <a:sysClr val="windowText" lastClr="000000"/>
                </a:solidFill>
                <a:latin typeface="Arial" panose="020B0604020202020204" pitchFamily="34" charset="0"/>
                <a:ea typeface="微软雅黑" panose="020B0503020204020204" charset="-122"/>
              </a:defRPr>
            </a:lvl4pPr>
            <a:lvl5pPr marL="2057400" indent="-228600">
              <a:defRPr>
                <a:solidFill>
                  <a:sysClr val="windowText" lastClr="000000"/>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9pPr>
          </a:lstStyle>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民主法治、公平正义、诚信友爱、充满活力、安定有序、人与自然和谐相处</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15" name="矩形 14"/>
          <p:cNvSpPr/>
          <p:nvPr/>
        </p:nvSpPr>
        <p:spPr>
          <a:xfrm>
            <a:off x="1221423" y="2331720"/>
            <a:ext cx="1362075" cy="461963"/>
          </a:xfrm>
          <a:prstGeom prst="rect">
            <a:avLst/>
          </a:prstGeom>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a:ea typeface="微软雅黑" panose="020B0503020204020204" charset="-122"/>
                <a:cs typeface="微软雅黑" panose="020B0503020204020204" charset="-122"/>
                <a:sym typeface="Arial" panose="020B0604020202020204" pitchFamily="34" charset="0"/>
              </a:rPr>
              <a:t>总要求</a:t>
            </a:r>
            <a:endParaRPr kumimoji="0" lang="zh-CN" altLang="en-US" sz="18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mn-ea"/>
            </a:endParaRPr>
          </a:p>
        </p:txBody>
      </p:sp>
      <p:pic>
        <p:nvPicPr>
          <p:cNvPr id="63495" name="Picture 7" descr="https://timgsa.baidu.com/timg?image&amp;quality=80&amp;size=b9999_10000&amp;sec=1525345233285&amp;di=859bbffaee149f26fb88df4e93ef6f59&amp;imgtype=0&amp;src=http%3A%2F%2Fpic19.nipic.com%2F20120220%2F2576182_151600807000_2.jpg"/>
          <p:cNvPicPr>
            <a:picLocks noChangeAspect="1" noChangeArrowheads="1"/>
          </p:cNvPicPr>
          <p:nvPr/>
        </p:nvPicPr>
        <p:blipFill rotWithShape="1">
          <a:blip r:embed="rId1">
            <a:extLst>
              <a:ext uri="{28A0092B-C50C-407E-A947-70E740481C1C}">
                <a14:useLocalDpi xmlns:a14="http://schemas.microsoft.com/office/drawing/2010/main" val="0"/>
              </a:ext>
            </a:extLst>
          </a:blip>
          <a:srcRect l="5236" t="3654" r="5192" b="6131"/>
          <a:stretch>
            <a:fillRect/>
          </a:stretch>
        </p:blipFill>
        <p:spPr bwMode="auto">
          <a:xfrm>
            <a:off x="6279198" y="1838008"/>
            <a:ext cx="2179638" cy="31067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9390" y="1315720"/>
            <a:ext cx="3787140" cy="796925"/>
          </a:xfrm>
        </p:spPr>
        <p:txBody>
          <a:bodyPr/>
          <a:p>
            <a:r>
              <a:rPr lang="en-US" altLang="zh-CN"/>
              <a:t>5</a:t>
            </a:r>
            <a:r>
              <a:rPr lang="zh-CN" altLang="en-US"/>
              <a:t>、推进生态文明建设</a:t>
            </a:r>
            <a:endParaRPr lang="zh-CN" altLang="en-US"/>
          </a:p>
        </p:txBody>
      </p:sp>
      <p:sp>
        <p:nvSpPr>
          <p:cNvPr id="9" name="文本框 6"/>
          <p:cNvSpPr txBox="1">
            <a:spLocks noChangeArrowheads="1"/>
          </p:cNvSpPr>
          <p:nvPr/>
        </p:nvSpPr>
        <p:spPr bwMode="auto">
          <a:xfrm>
            <a:off x="849313" y="2422525"/>
            <a:ext cx="4059238"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ysClr val="windowText" lastClr="000000"/>
                </a:solidFill>
                <a:latin typeface="Arial" panose="020B0604020202020204" pitchFamily="34" charset="0"/>
                <a:ea typeface="微软雅黑" panose="020B0503020204020204" charset="-122"/>
              </a:defRPr>
            </a:lvl1pPr>
            <a:lvl2pPr marL="742950" indent="-285750">
              <a:defRPr>
                <a:solidFill>
                  <a:sysClr val="windowText" lastClr="000000"/>
                </a:solidFill>
                <a:latin typeface="Arial" panose="020B0604020202020204" pitchFamily="34" charset="0"/>
                <a:ea typeface="微软雅黑" panose="020B0503020204020204" charset="-122"/>
              </a:defRPr>
            </a:lvl2pPr>
            <a:lvl3pPr marL="1143000" indent="-228600">
              <a:defRPr>
                <a:solidFill>
                  <a:sysClr val="windowText" lastClr="000000"/>
                </a:solidFill>
                <a:latin typeface="Arial" panose="020B0604020202020204" pitchFamily="34" charset="0"/>
                <a:ea typeface="微软雅黑" panose="020B0503020204020204" charset="-122"/>
              </a:defRPr>
            </a:lvl3pPr>
            <a:lvl4pPr marL="1600200" indent="-228600">
              <a:defRPr>
                <a:solidFill>
                  <a:sysClr val="windowText" lastClr="000000"/>
                </a:solidFill>
                <a:latin typeface="Arial" panose="020B0604020202020204" pitchFamily="34" charset="0"/>
                <a:ea typeface="微软雅黑" panose="020B0503020204020204" charset="-122"/>
              </a:defRPr>
            </a:lvl4pPr>
            <a:lvl5pPr marL="2057400" indent="-228600">
              <a:defRPr>
                <a:solidFill>
                  <a:sysClr val="windowText" lastClr="000000"/>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9pPr>
          </a:lstStyle>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树立尊重自然、顺应自然、保护自然的生态文明理念，把生态文明建设放在突出地位，融入经济建设、政治建设、文化建设、社会建设各方面和全过程，努力建设美丽中国，实现中华民族永续发展。</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pic>
        <p:nvPicPr>
          <p:cNvPr id="64521" name="Picture 9" descr="https://timgsa.baidu.com/timg?image&amp;quality=80&amp;size=b9999_10000&amp;sec=1525345335100&amp;di=bba7582213ff69a68c879283ceff59b4&amp;imgtype=0&amp;src=http%3A%2F%2Fimg1.zxxk.com%2F2015-8%2FZXXKCOM20150827101524751910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73807" y="3113898"/>
            <a:ext cx="3155208" cy="21034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384300" y="4945063"/>
            <a:ext cx="7296150" cy="461963"/>
          </a:xfrm>
          <a:prstGeom prst="rect">
            <a:avLst/>
          </a:prstGeom>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zh-CN"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良好生态环境是人和社会持续发展的根本基础。</a:t>
            </a:r>
            <a:endParaRPr kumimoji="0" lang="zh-CN" altLang="en-US" sz="2400" b="1"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68613" name="组合 7"/>
          <p:cNvGrpSpPr/>
          <p:nvPr/>
        </p:nvGrpSpPr>
        <p:grpSpPr>
          <a:xfrm>
            <a:off x="1277938" y="1751013"/>
            <a:ext cx="1082675" cy="1708150"/>
            <a:chOff x="3283609" y="2068861"/>
            <a:chExt cx="1083264" cy="1708395"/>
          </a:xfrm>
        </p:grpSpPr>
        <p:sp>
          <p:nvSpPr>
            <p:cNvPr id="9" name="Oval 46"/>
            <p:cNvSpPr/>
            <p:nvPr/>
          </p:nvSpPr>
          <p:spPr bwMode="auto">
            <a:xfrm>
              <a:off x="3283609" y="2068861"/>
              <a:ext cx="1010199" cy="1009795"/>
            </a:xfrm>
            <a:prstGeom prst="ellipse">
              <a:avLst/>
            </a:prstGeom>
            <a:solidFill>
              <a:srgbClr val="C00000"/>
            </a:solidFill>
            <a:ln w="12700" cap="flat" cmpd="sng" algn="ctr">
              <a:no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a:ea typeface="等线" pitchFamily="2" charset="-122"/>
                <a:cs typeface="+mn-ea"/>
              </a:endParaRPr>
            </a:p>
          </p:txBody>
        </p:sp>
        <p:cxnSp>
          <p:nvCxnSpPr>
            <p:cNvPr id="68618" name="Elbow Connector 53"/>
            <p:cNvCxnSpPr/>
            <p:nvPr/>
          </p:nvCxnSpPr>
          <p:spPr>
            <a:xfrm rot="5400000" flipV="1">
              <a:off x="3696948" y="3107331"/>
              <a:ext cx="738717" cy="601133"/>
            </a:xfrm>
            <a:prstGeom prst="bentConnector3">
              <a:avLst>
                <a:gd name="adj1" fmla="val 170412"/>
              </a:avLst>
            </a:prstGeom>
            <a:ln w="6350" cap="flat" cmpd="sng">
              <a:solidFill>
                <a:srgbClr val="C00000"/>
              </a:solidFill>
              <a:prstDash val="solid"/>
              <a:miter/>
              <a:headEnd type="none" w="lg" len="lg"/>
              <a:tailEnd type="oval" w="lg" len="lg"/>
            </a:ln>
          </p:spPr>
        </p:cxnSp>
      </p:grpSp>
      <p:sp>
        <p:nvSpPr>
          <p:cNvPr id="11" name="矩形 10"/>
          <p:cNvSpPr/>
          <p:nvPr/>
        </p:nvSpPr>
        <p:spPr>
          <a:xfrm>
            <a:off x="1077913" y="2024063"/>
            <a:ext cx="1363663" cy="461963"/>
          </a:xfrm>
          <a:prstGeom prst="rect">
            <a:avLst/>
          </a:prstGeom>
        </p:spPr>
        <p:txBody>
          <a:bodyPr>
            <a:spAutoFit/>
          </a:body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a:ea typeface="微软雅黑" panose="020B0503020204020204" charset="-122"/>
                <a:cs typeface="微软雅黑" panose="020B0503020204020204" charset="-122"/>
                <a:sym typeface="Arial" panose="020B0604020202020204" pitchFamily="34" charset="0"/>
              </a:rPr>
              <a:t>实质</a:t>
            </a:r>
            <a:endParaRPr kumimoji="0" lang="zh-CN" altLang="en-US" sz="1800" b="0" i="0" u="none" strike="noStrike" kern="120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mn-ea"/>
            </a:endParaRPr>
          </a:p>
        </p:txBody>
      </p:sp>
      <p:sp>
        <p:nvSpPr>
          <p:cNvPr id="12" name="文本框 6"/>
          <p:cNvSpPr txBox="1">
            <a:spLocks noChangeArrowheads="1"/>
          </p:cNvSpPr>
          <p:nvPr/>
        </p:nvSpPr>
        <p:spPr bwMode="auto">
          <a:xfrm>
            <a:off x="2360613" y="2009775"/>
            <a:ext cx="5630863"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ysClr val="windowText" lastClr="000000"/>
                </a:solidFill>
                <a:latin typeface="Arial" panose="020B0604020202020204" pitchFamily="34" charset="0"/>
                <a:ea typeface="微软雅黑" panose="020B0503020204020204" charset="-122"/>
              </a:defRPr>
            </a:lvl1pPr>
            <a:lvl2pPr marL="742950" indent="-285750">
              <a:defRPr>
                <a:solidFill>
                  <a:sysClr val="windowText" lastClr="000000"/>
                </a:solidFill>
                <a:latin typeface="Arial" panose="020B0604020202020204" pitchFamily="34" charset="0"/>
                <a:ea typeface="微软雅黑" panose="020B0503020204020204" charset="-122"/>
              </a:defRPr>
            </a:lvl2pPr>
            <a:lvl3pPr marL="1143000" indent="-228600">
              <a:defRPr>
                <a:solidFill>
                  <a:sysClr val="windowText" lastClr="000000"/>
                </a:solidFill>
                <a:latin typeface="Arial" panose="020B0604020202020204" pitchFamily="34" charset="0"/>
                <a:ea typeface="微软雅黑" panose="020B0503020204020204" charset="-122"/>
              </a:defRPr>
            </a:lvl3pPr>
            <a:lvl4pPr marL="1600200" indent="-228600">
              <a:defRPr>
                <a:solidFill>
                  <a:sysClr val="windowText" lastClr="000000"/>
                </a:solidFill>
                <a:latin typeface="Arial" panose="020B0604020202020204" pitchFamily="34" charset="0"/>
                <a:ea typeface="微软雅黑" panose="020B0503020204020204" charset="-122"/>
              </a:defRPr>
            </a:lvl4pPr>
            <a:lvl5pPr marL="2057400" indent="-228600">
              <a:defRPr>
                <a:solidFill>
                  <a:sysClr val="windowText" lastClr="000000"/>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9pPr>
          </a:lstStyle>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建设以资源环境承载力为基础、以自然规律为准则、以可持续发展为目标的资源节约型、环境友好型社会</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pic>
        <p:nvPicPr>
          <p:cNvPr id="68616" name="Picture 5" descr="https://timgsa.baidu.com/timg?image&amp;quality=80&amp;size=b9999_10000&amp;sec=1525345365276&amp;di=c721469d51ec1d68b0c796f36379ff4a&amp;imgtype=0&amp;src=http%3A%2F%2Fwww.qstheory.cn%2Ftitlepic%2F1119648519_1475138044169_title1n.jpg"/>
          <p:cNvPicPr>
            <a:picLocks noChangeAspect="1"/>
          </p:cNvPicPr>
          <p:nvPr/>
        </p:nvPicPr>
        <p:blipFill>
          <a:blip r:embed="rId1">
            <a:clrChange>
              <a:clrFrom>
                <a:srgbClr val="FEFEFE"/>
              </a:clrFrom>
              <a:clrTo>
                <a:srgbClr val="FEFEFE">
                  <a:alpha val="0"/>
                </a:srgbClr>
              </a:clrTo>
            </a:clrChange>
          </a:blip>
          <a:stretch>
            <a:fillRect/>
          </a:stretch>
        </p:blipFill>
        <p:spPr>
          <a:xfrm>
            <a:off x="5803900" y="2900363"/>
            <a:ext cx="2789238" cy="1858962"/>
          </a:xfrm>
          <a:prstGeom prst="rect">
            <a:avLst/>
          </a:prstGeom>
          <a:noFill/>
          <a:ln w="9525">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15720"/>
            <a:ext cx="8229600" cy="673100"/>
          </a:xfrm>
        </p:spPr>
        <p:txBody>
          <a:bodyPr/>
          <a:p>
            <a:r>
              <a:rPr lang="en-US" altLang="zh-CN" sz="2400"/>
              <a:t>6</a:t>
            </a:r>
            <a:r>
              <a:rPr lang="zh-CN" altLang="en-US" sz="2400"/>
              <a:t>、全面提高党的建设科学化水平</a:t>
            </a:r>
            <a:endParaRPr lang="zh-CN" altLang="en-US" sz="2400"/>
          </a:p>
        </p:txBody>
      </p:sp>
      <p:grpSp>
        <p:nvGrpSpPr>
          <p:cNvPr id="69636" name="组合 8"/>
          <p:cNvGrpSpPr/>
          <p:nvPr/>
        </p:nvGrpSpPr>
        <p:grpSpPr>
          <a:xfrm>
            <a:off x="1366838" y="2310130"/>
            <a:ext cx="2165350" cy="865188"/>
            <a:chOff x="289000" y="3411590"/>
            <a:chExt cx="3606450" cy="1440579"/>
          </a:xfrm>
        </p:grpSpPr>
        <p:sp>
          <p:nvSpPr>
            <p:cNvPr id="10" name="Freeform 7"/>
            <p:cNvSpPr>
              <a:spLocks noChangeAspect="1"/>
            </p:cNvSpPr>
            <p:nvPr/>
          </p:nvSpPr>
          <p:spPr bwMode="auto">
            <a:xfrm>
              <a:off x="479370" y="3411590"/>
              <a:ext cx="3410792" cy="1440579"/>
            </a:xfrm>
            <a:prstGeom prst="roundRect">
              <a:avLst>
                <a:gd name="adj" fmla="val 5131"/>
              </a:avLst>
            </a:prstGeom>
            <a:solidFill>
              <a:srgbClr val="ED7D31">
                <a:lumMod val="20000"/>
                <a:lumOff val="80000"/>
              </a:srgbClr>
            </a:solidFill>
            <a:ln w="12700">
              <a:noFill/>
            </a:ln>
            <a:effectLst>
              <a:outerShdw blurRad="50800" dist="38100" dir="2700000" algn="tl" rotWithShape="0">
                <a:prstClr val="black">
                  <a:alpha val="40000"/>
                </a:prstClr>
              </a:outerShdw>
            </a:effectLst>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endParaRPr>
            </a:p>
          </p:txBody>
        </p:sp>
        <p:sp>
          <p:nvSpPr>
            <p:cNvPr id="69643" name="矩形 10"/>
            <p:cNvSpPr/>
            <p:nvPr/>
          </p:nvSpPr>
          <p:spPr>
            <a:xfrm>
              <a:off x="289000" y="3695318"/>
              <a:ext cx="3606450" cy="889194"/>
            </a:xfrm>
            <a:prstGeom prst="rect">
              <a:avLst/>
            </a:prstGeom>
            <a:noFill/>
            <a:ln w="9525">
              <a:noFill/>
            </a:ln>
          </p:spPr>
          <p:txBody>
            <a:bodyPr>
              <a:spAutoFit/>
            </a:bodyPr>
            <a:p>
              <a:pPr algn="ctr">
                <a:lnSpc>
                  <a:spcPct val="120000"/>
                </a:lnSpc>
              </a:pPr>
              <a:r>
                <a:rPr lang="zh-CN" altLang="en-US" sz="2400" b="1" dirty="0">
                  <a:solidFill>
                    <a:schemeClr val="accent2">
                      <a:lumMod val="75000"/>
                    </a:schemeClr>
                  </a:solidFill>
                  <a:latin typeface="微软雅黑" panose="020B0503020204020204" charset="-122"/>
                </a:rPr>
                <a:t>“四大考验”</a:t>
              </a:r>
              <a:endParaRPr lang="zh-CN" altLang="en-US" sz="2400" b="1" dirty="0">
                <a:solidFill>
                  <a:schemeClr val="accent2">
                    <a:lumMod val="75000"/>
                  </a:schemeClr>
                </a:solidFill>
                <a:latin typeface="微软雅黑" panose="020B0503020204020204" charset="-122"/>
              </a:endParaRPr>
            </a:p>
          </p:txBody>
        </p:sp>
      </p:grpSp>
      <p:grpSp>
        <p:nvGrpSpPr>
          <p:cNvPr id="69637" name="组合 12"/>
          <p:cNvGrpSpPr/>
          <p:nvPr/>
        </p:nvGrpSpPr>
        <p:grpSpPr>
          <a:xfrm>
            <a:off x="4889818" y="2310130"/>
            <a:ext cx="2165350" cy="865188"/>
            <a:chOff x="289000" y="3411590"/>
            <a:chExt cx="3606450" cy="1440579"/>
          </a:xfrm>
        </p:grpSpPr>
        <p:sp>
          <p:nvSpPr>
            <p:cNvPr id="14" name="Freeform 7"/>
            <p:cNvSpPr>
              <a:spLocks noChangeAspect="1"/>
            </p:cNvSpPr>
            <p:nvPr/>
          </p:nvSpPr>
          <p:spPr bwMode="auto">
            <a:xfrm>
              <a:off x="479370" y="3411590"/>
              <a:ext cx="3410792" cy="1440579"/>
            </a:xfrm>
            <a:prstGeom prst="roundRect">
              <a:avLst>
                <a:gd name="adj" fmla="val 5131"/>
              </a:avLst>
            </a:prstGeom>
            <a:solidFill>
              <a:srgbClr val="ED7D31">
                <a:lumMod val="20000"/>
                <a:lumOff val="80000"/>
              </a:srgbClr>
            </a:solidFill>
            <a:ln w="12700">
              <a:noFill/>
            </a:ln>
            <a:effectLst>
              <a:outerShdw blurRad="50800" dist="38100" dir="2700000" algn="tl" rotWithShape="0">
                <a:prstClr val="black">
                  <a:alpha val="40000"/>
                </a:prstClr>
              </a:outerShdw>
            </a:effectLst>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endParaRPr>
            </a:p>
          </p:txBody>
        </p:sp>
        <p:sp>
          <p:nvSpPr>
            <p:cNvPr id="69641" name="矩形 14"/>
            <p:cNvSpPr/>
            <p:nvPr/>
          </p:nvSpPr>
          <p:spPr>
            <a:xfrm>
              <a:off x="289000" y="3695317"/>
              <a:ext cx="3606450" cy="889194"/>
            </a:xfrm>
            <a:prstGeom prst="rect">
              <a:avLst/>
            </a:prstGeom>
            <a:noFill/>
            <a:ln w="9525">
              <a:noFill/>
            </a:ln>
          </p:spPr>
          <p:txBody>
            <a:bodyPr>
              <a:spAutoFit/>
            </a:bodyPr>
            <a:p>
              <a:pPr algn="ctr">
                <a:lnSpc>
                  <a:spcPct val="120000"/>
                </a:lnSpc>
              </a:pPr>
              <a:r>
                <a:rPr lang="zh-CN" altLang="en-US" sz="2400" b="1" dirty="0">
                  <a:solidFill>
                    <a:schemeClr val="accent2">
                      <a:lumMod val="75000"/>
                    </a:schemeClr>
                  </a:solidFill>
                  <a:latin typeface="微软雅黑" panose="020B0503020204020204" charset="-122"/>
                </a:rPr>
                <a:t>“四大危险”</a:t>
              </a:r>
              <a:endParaRPr lang="zh-CN" altLang="en-US" sz="2400" b="1" dirty="0">
                <a:solidFill>
                  <a:schemeClr val="accent2">
                    <a:lumMod val="75000"/>
                  </a:schemeClr>
                </a:solidFill>
                <a:latin typeface="微软雅黑" panose="020B0503020204020204" charset="-122"/>
              </a:endParaRPr>
            </a:p>
          </p:txBody>
        </p:sp>
      </p:grpSp>
      <p:sp>
        <p:nvSpPr>
          <p:cNvPr id="4" name="矩形 3"/>
          <p:cNvSpPr/>
          <p:nvPr/>
        </p:nvSpPr>
        <p:spPr>
          <a:xfrm>
            <a:off x="1481138" y="3448368"/>
            <a:ext cx="2373313" cy="2308225"/>
          </a:xfrm>
          <a:prstGeom prst="rect">
            <a:avLst/>
          </a:prstGeom>
        </p:spPr>
        <p:txBody>
          <a:bodyPr>
            <a:spAutoFit/>
          </a:bodyPr>
          <a:p>
            <a:pPr marL="342900" marR="0" lvl="0" indent="-342900" algn="l" defTabSz="457200" rtl="0" eaLnBrk="0" fontAlgn="base" latinLnBrk="0" hangingPunct="0">
              <a:lnSpc>
                <a:spcPct val="150000"/>
              </a:lnSpc>
              <a:spcBef>
                <a:spcPct val="0"/>
              </a:spcBef>
              <a:spcAft>
                <a:spcPct val="0"/>
              </a:spcAft>
              <a:buClr>
                <a:srgbClr val="ED7D31">
                  <a:lumMod val="75000"/>
                </a:srgbClr>
              </a:buClr>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执政考验</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342900" marR="0" lvl="0" indent="-342900" algn="l" defTabSz="457200" rtl="0" eaLnBrk="0" fontAlgn="base" latinLnBrk="0" hangingPunct="0">
              <a:lnSpc>
                <a:spcPct val="150000"/>
              </a:lnSpc>
              <a:spcBef>
                <a:spcPct val="0"/>
              </a:spcBef>
              <a:spcAft>
                <a:spcPct val="0"/>
              </a:spcAft>
              <a:buClr>
                <a:srgbClr val="ED7D31">
                  <a:lumMod val="75000"/>
                </a:srgbClr>
              </a:buClr>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改革开放考验</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342900" marR="0" lvl="0" indent="-342900" algn="l" defTabSz="457200" rtl="0" eaLnBrk="0" fontAlgn="base" latinLnBrk="0" hangingPunct="0">
              <a:lnSpc>
                <a:spcPct val="150000"/>
              </a:lnSpc>
              <a:spcBef>
                <a:spcPct val="0"/>
              </a:spcBef>
              <a:spcAft>
                <a:spcPct val="0"/>
              </a:spcAft>
              <a:buClr>
                <a:srgbClr val="ED7D31">
                  <a:lumMod val="75000"/>
                </a:srgbClr>
              </a:buClr>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市场经济考验</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342900" marR="0" lvl="0" indent="-342900" algn="l" defTabSz="457200" rtl="0" eaLnBrk="0" fontAlgn="base" latinLnBrk="0" hangingPunct="0">
              <a:lnSpc>
                <a:spcPct val="150000"/>
              </a:lnSpc>
              <a:spcBef>
                <a:spcPct val="0"/>
              </a:spcBef>
              <a:spcAft>
                <a:spcPct val="0"/>
              </a:spcAft>
              <a:buClr>
                <a:srgbClr val="ED7D31">
                  <a:lumMod val="75000"/>
                </a:srgbClr>
              </a:buClr>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外部环境考验</a:t>
            </a:r>
            <a:endParaRPr kumimoji="0" lang="zh-CN" altLang="en-US" sz="18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endParaRPr>
          </a:p>
        </p:txBody>
      </p:sp>
      <p:sp>
        <p:nvSpPr>
          <p:cNvPr id="17" name="矩形 16"/>
          <p:cNvSpPr/>
          <p:nvPr/>
        </p:nvSpPr>
        <p:spPr>
          <a:xfrm>
            <a:off x="5013643" y="3448368"/>
            <a:ext cx="2373313" cy="2308225"/>
          </a:xfrm>
          <a:prstGeom prst="rect">
            <a:avLst/>
          </a:prstGeom>
        </p:spPr>
        <p:txBody>
          <a:bodyPr>
            <a:spAutoFit/>
          </a:bodyPr>
          <a:p>
            <a:pPr marL="342900" marR="0" lvl="0" indent="-342900" algn="l" defTabSz="457200" rtl="0" eaLnBrk="0" fontAlgn="base" latinLnBrk="0" hangingPunct="0">
              <a:lnSpc>
                <a:spcPct val="150000"/>
              </a:lnSpc>
              <a:spcBef>
                <a:spcPct val="0"/>
              </a:spcBef>
              <a:spcAft>
                <a:spcPct val="0"/>
              </a:spcAft>
              <a:buClr>
                <a:srgbClr val="ED7D31">
                  <a:lumMod val="75000"/>
                </a:srgbClr>
              </a:buClr>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精神懈怠危险</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342900" marR="0" lvl="0" indent="-342900" algn="l" defTabSz="457200" rtl="0" eaLnBrk="0" fontAlgn="base" latinLnBrk="0" hangingPunct="0">
              <a:lnSpc>
                <a:spcPct val="150000"/>
              </a:lnSpc>
              <a:spcBef>
                <a:spcPct val="0"/>
              </a:spcBef>
              <a:spcAft>
                <a:spcPct val="0"/>
              </a:spcAft>
              <a:buClr>
                <a:srgbClr val="ED7D31">
                  <a:lumMod val="75000"/>
                </a:srgbClr>
              </a:buClr>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能力不足危险</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342900" marR="0" lvl="0" indent="-342900" algn="l" defTabSz="457200" rtl="0" eaLnBrk="0" fontAlgn="base" latinLnBrk="0" hangingPunct="0">
              <a:lnSpc>
                <a:spcPct val="150000"/>
              </a:lnSpc>
              <a:spcBef>
                <a:spcPct val="0"/>
              </a:spcBef>
              <a:spcAft>
                <a:spcPct val="0"/>
              </a:spcAft>
              <a:buClr>
                <a:srgbClr val="ED7D31">
                  <a:lumMod val="75000"/>
                </a:srgbClr>
              </a:buClr>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脱离群众危险</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endParaRPr>
          </a:p>
          <a:p>
            <a:pPr marL="342900" marR="0" lvl="0" indent="-342900" algn="l" defTabSz="457200" rtl="0" eaLnBrk="0" fontAlgn="base" latinLnBrk="0" hangingPunct="0">
              <a:lnSpc>
                <a:spcPct val="150000"/>
              </a:lnSpc>
              <a:spcBef>
                <a:spcPct val="0"/>
              </a:spcBef>
              <a:spcAft>
                <a:spcPct val="0"/>
              </a:spcAft>
              <a:buClr>
                <a:srgbClr val="ED7D31">
                  <a:lumMod val="75000"/>
                </a:srgbClr>
              </a:buClr>
              <a:buSzTx/>
              <a:buFont typeface="Wingdings" panose="05000000000000000000" pitchFamily="2" charset="2"/>
              <a:buChar char="p"/>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微软雅黑" panose="020B0503020204020204" charset="-122"/>
                <a:sym typeface="Arial" panose="020B0604020202020204" pitchFamily="34" charset="0"/>
              </a:rPr>
              <a:t>消极腐败危险</a:t>
            </a:r>
            <a:endParaRPr kumimoji="0" lang="zh-CN" altLang="en-US" sz="1800" b="0" i="0" u="none" strike="noStrike" kern="1200" cap="none" spc="0" normalizeH="0" baseline="0" noProof="0" dirty="0">
              <a:ln>
                <a:noFill/>
              </a:ln>
              <a:solidFill>
                <a:sysClr val="windowText" lastClr="000000"/>
              </a:solidFill>
              <a:effectLst/>
              <a:uLnTx/>
              <a:uFillTx/>
              <a:latin typeface="Arial" panose="020B0604020202020204" pitchFamily="34" charset="0"/>
              <a:ea typeface="微软雅黑" panose="020B0503020204020204" charset="-122"/>
              <a:cs typeface="+mn-ea"/>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0660" name="组合 14"/>
          <p:cNvGrpSpPr/>
          <p:nvPr/>
        </p:nvGrpSpPr>
        <p:grpSpPr>
          <a:xfrm>
            <a:off x="598488" y="1463675"/>
            <a:ext cx="7947025" cy="4162425"/>
            <a:chOff x="504093" y="2286000"/>
            <a:chExt cx="7948246" cy="4162669"/>
          </a:xfrm>
        </p:grpSpPr>
        <p:sp>
          <p:nvSpPr>
            <p:cNvPr id="9" name="圆角矩形 93"/>
            <p:cNvSpPr/>
            <p:nvPr/>
          </p:nvSpPr>
          <p:spPr>
            <a:xfrm>
              <a:off x="504093" y="2286000"/>
              <a:ext cx="7948246" cy="4162669"/>
            </a:xfrm>
            <a:prstGeom prst="roundRect">
              <a:avLst>
                <a:gd name="adj" fmla="val 6476"/>
              </a:avLst>
            </a:prstGeom>
            <a:solidFill>
              <a:sysClr val="window" lastClr="FFFFFF"/>
            </a:solidFill>
            <a:ln>
              <a:solidFill>
                <a:srgbClr val="E94550"/>
              </a:solidFill>
              <a:prstDash val="sysDash"/>
            </a:ln>
            <a:effectLst>
              <a:outerShdw blurRad="50800" dist="38100" dir="2700000" algn="tl" rotWithShape="0">
                <a:prstClr val="black">
                  <a:alpha val="40000"/>
                </a:prstClr>
              </a:outerShdw>
            </a:effectLst>
          </p:spPr>
          <p:style>
            <a:lnRef idx="2">
              <a:srgbClr val="4472C4">
                <a:shade val="50000"/>
              </a:srgbClr>
            </a:lnRef>
            <a:fillRef idx="1">
              <a:srgbClr val="4472C4"/>
            </a:fillRef>
            <a:effectRef idx="0">
              <a:srgbClr val="4472C4"/>
            </a:effectRef>
            <a:fontRef idx="minor">
              <a:sysClr val="window" lastClr="FFFFFF"/>
            </a:fontRef>
          </p:style>
          <p:txBody>
            <a:bodyPr lIns="91439" tIns="45719" rIns="91439" bIns="45719"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endParaRPr>
            </a:p>
          </p:txBody>
        </p:sp>
        <p:grpSp>
          <p:nvGrpSpPr>
            <p:cNvPr id="70662" name="组合 9"/>
            <p:cNvGrpSpPr/>
            <p:nvPr/>
          </p:nvGrpSpPr>
          <p:grpSpPr>
            <a:xfrm>
              <a:off x="691661" y="3803583"/>
              <a:ext cx="1252960" cy="1209053"/>
              <a:chOff x="6693868" y="2245463"/>
              <a:chExt cx="972882" cy="938792"/>
            </a:xfrm>
          </p:grpSpPr>
          <p:grpSp>
            <p:nvGrpSpPr>
              <p:cNvPr id="70664" name="组合 10"/>
              <p:cNvGrpSpPr/>
              <p:nvPr/>
            </p:nvGrpSpPr>
            <p:grpSpPr>
              <a:xfrm>
                <a:off x="6693868" y="2245463"/>
                <a:ext cx="972882" cy="938792"/>
                <a:chOff x="5136295" y="3124284"/>
                <a:chExt cx="1118090" cy="1118090"/>
              </a:xfrm>
            </p:grpSpPr>
            <p:sp>
              <p:nvSpPr>
                <p:cNvPr id="13" name="椭圆 12"/>
                <p:cNvSpPr>
                  <a:spLocks noChangeAspect="1"/>
                </p:cNvSpPr>
                <p:nvPr/>
              </p:nvSpPr>
              <p:spPr>
                <a:xfrm>
                  <a:off x="5136295" y="3124284"/>
                  <a:ext cx="1118090" cy="1118090"/>
                </a:xfrm>
                <a:prstGeom prst="ellipse">
                  <a:avLst/>
                </a:prstGeom>
                <a:gradFill flip="none" rotWithShape="1">
                  <a:gsLst>
                    <a:gs pos="100000">
                      <a:sysClr val="window" lastClr="FFFFFF">
                        <a:lumMod val="75000"/>
                      </a:sysClr>
                    </a:gs>
                    <a:gs pos="0">
                      <a:sysClr val="window" lastClr="FFFFFF"/>
                    </a:gs>
                  </a:gsLst>
                  <a:path path="circle">
                    <a:fillToRect l="100000" t="100000"/>
                  </a:path>
                  <a:tileRect r="-100000" b="-10000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4" name="椭圆 13"/>
                <p:cNvSpPr>
                  <a:spLocks noChangeAspect="1"/>
                </p:cNvSpPr>
                <p:nvPr/>
              </p:nvSpPr>
              <p:spPr>
                <a:xfrm>
                  <a:off x="5198327" y="3186316"/>
                  <a:ext cx="994026" cy="994026"/>
                </a:xfrm>
                <a:prstGeom prst="ellipse">
                  <a:avLst/>
                </a:prstGeom>
                <a:solidFill>
                  <a:srgbClr val="A90202"/>
                </a:solidFill>
                <a:ln>
                  <a:noFill/>
                </a:ln>
                <a:effectLst>
                  <a:innerShdw blurRad="114300">
                    <a:srgbClr val="ED7D31">
                      <a:lumMod val="50000"/>
                    </a:srgbClr>
                  </a:innerShdw>
                </a:effectLst>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70665" name="矩形 11"/>
              <p:cNvSpPr/>
              <p:nvPr/>
            </p:nvSpPr>
            <p:spPr>
              <a:xfrm>
                <a:off x="6747844" y="2535625"/>
                <a:ext cx="909448" cy="358468"/>
              </a:xfrm>
              <a:prstGeom prst="rect">
                <a:avLst/>
              </a:prstGeom>
              <a:noFill/>
              <a:ln w="9525">
                <a:noFill/>
              </a:ln>
            </p:spPr>
            <p:txBody>
              <a:bodyPr>
                <a:spAutoFit/>
              </a:bodyPr>
              <a:p>
                <a:r>
                  <a:rPr lang="zh-CN" altLang="en-US" sz="2400" b="1" dirty="0">
                    <a:solidFill>
                      <a:srgbClr val="FFFFFF"/>
                    </a:solidFill>
                    <a:latin typeface="微软雅黑" panose="020B0503020204020204" charset="-122"/>
                  </a:rPr>
                  <a:t>总要求</a:t>
                </a:r>
                <a:endParaRPr lang="zh-CN" altLang="en-US" sz="2400" b="1" dirty="0">
                  <a:solidFill>
                    <a:srgbClr val="FFFFFF"/>
                  </a:solidFill>
                  <a:latin typeface="微软雅黑" panose="020B0503020204020204" charset="-122"/>
                </a:endParaRPr>
              </a:p>
            </p:txBody>
          </p:sp>
        </p:grpSp>
        <p:sp>
          <p:nvSpPr>
            <p:cNvPr id="8" name="文本框 6"/>
            <p:cNvSpPr txBox="1">
              <a:spLocks noChangeArrowheads="1"/>
            </p:cNvSpPr>
            <p:nvPr/>
          </p:nvSpPr>
          <p:spPr bwMode="auto">
            <a:xfrm>
              <a:off x="2001335" y="2366968"/>
              <a:ext cx="6168386" cy="408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ysClr val="windowText" lastClr="000000"/>
                  </a:solidFill>
                  <a:latin typeface="Arial" panose="020B0604020202020204" pitchFamily="34" charset="0"/>
                  <a:ea typeface="微软雅黑" panose="020B0503020204020204" charset="-122"/>
                </a:defRPr>
              </a:lvl1pPr>
              <a:lvl2pPr marL="742950" indent="-285750">
                <a:defRPr>
                  <a:solidFill>
                    <a:sysClr val="windowText" lastClr="000000"/>
                  </a:solidFill>
                  <a:latin typeface="Arial" panose="020B0604020202020204" pitchFamily="34" charset="0"/>
                  <a:ea typeface="微软雅黑" panose="020B0503020204020204" charset="-122"/>
                </a:defRPr>
              </a:lvl2pPr>
              <a:lvl3pPr marL="1143000" indent="-228600">
                <a:defRPr>
                  <a:solidFill>
                    <a:sysClr val="windowText" lastClr="000000"/>
                  </a:solidFill>
                  <a:latin typeface="Arial" panose="020B0604020202020204" pitchFamily="34" charset="0"/>
                  <a:ea typeface="微软雅黑" panose="020B0503020204020204" charset="-122"/>
                </a:defRPr>
              </a:lvl3pPr>
              <a:lvl4pPr marL="1600200" indent="-228600">
                <a:defRPr>
                  <a:solidFill>
                    <a:sysClr val="windowText" lastClr="000000"/>
                  </a:solidFill>
                  <a:latin typeface="Arial" panose="020B0604020202020204" pitchFamily="34" charset="0"/>
                  <a:ea typeface="微软雅黑" panose="020B0503020204020204" charset="-122"/>
                </a:defRPr>
              </a:lvl4pPr>
              <a:lvl5pPr marL="2057400" indent="-228600">
                <a:defRPr>
                  <a:solidFill>
                    <a:sysClr val="windowText" lastClr="000000"/>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9pPr>
            </a:lstStyle>
            <a:p>
              <a:pPr marL="0" marR="0" lvl="0" indent="0" algn="just" defTabSz="457200" rtl="0" eaLnBrk="0" fontAlgn="base" latinLnBrk="0" hangingPunct="0">
                <a:lnSpc>
                  <a:spcPct val="120000"/>
                </a:lnSpc>
                <a:spcBef>
                  <a:spcPts val="120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要增强紧迫感和责任感，牢牢把握加强党的执政能力建设、先进性和纯洁性建设这条主线，坚持解放思想、改革创新，坚持党要管党、从严治党，全面加强党的思想建设、组织建设、作风建设、反腐倡廉建设、制度建设，增强自我净化、自我完善、自我革新、自我提高能力，建设学习型、服务型、创新型的马克思主义执政党，确保党始终成为中国特色社会主义事业的坚强领导核心。</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28688" y="2935288"/>
            <a:ext cx="6638925" cy="2308225"/>
          </a:xfrm>
          <a:prstGeom prst="rect">
            <a:avLst/>
          </a:prstGeom>
        </p:spPr>
        <p:txBody>
          <a:bodyPr>
            <a:spAutoFit/>
          </a:bodyPr>
          <a:p>
            <a:pPr marL="0" marR="0" lvl="0" indent="0" algn="just" defTabSz="457200" rtl="0" eaLnBrk="0" fontAlgn="base" latinLnBrk="0" hangingPunct="0">
              <a:lnSpc>
                <a:spcPct val="150000"/>
              </a:lnSpc>
              <a:spcBef>
                <a:spcPct val="0"/>
              </a:spcBef>
              <a:spcAft>
                <a:spcPts val="0"/>
              </a:spcAft>
              <a:buClrTx/>
              <a:buSzTx/>
              <a:buFontTx/>
              <a:buNone/>
              <a:defRPr/>
            </a:pPr>
            <a:r>
              <a:rPr kumimoji="0" lang="zh-CN"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推进全面深化改革</a:t>
            </a:r>
            <a:endParaRPr kumimoji="0" lang="en-US"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50000"/>
              </a:lnSpc>
              <a:spcBef>
                <a:spcPct val="0"/>
              </a:spcBef>
              <a:spcAft>
                <a:spcPts val="0"/>
              </a:spcAft>
              <a:buClrTx/>
              <a:buSzTx/>
              <a:buFontTx/>
              <a:buNone/>
              <a:defRPr/>
            </a:pPr>
            <a:r>
              <a:rPr kumimoji="0" lang="zh-CN"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推动国防和军队建设科学发展</a:t>
            </a:r>
            <a:endParaRPr kumimoji="0" lang="en-US"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50000"/>
              </a:lnSpc>
              <a:spcBef>
                <a:spcPct val="0"/>
              </a:spcBef>
              <a:spcAft>
                <a:spcPts val="0"/>
              </a:spcAft>
              <a:buClrTx/>
              <a:buSzTx/>
              <a:buFontTx/>
              <a:buNone/>
              <a:defRPr/>
            </a:pPr>
            <a:r>
              <a:rPr kumimoji="0" lang="zh-CN"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坚持“一国两制”、推进祖国统一</a:t>
            </a:r>
            <a:endParaRPr kumimoji="0" lang="en-US"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50000"/>
              </a:lnSpc>
              <a:spcBef>
                <a:spcPct val="0"/>
              </a:spcBef>
              <a:spcAft>
                <a:spcPts val="0"/>
              </a:spcAft>
              <a:buClrTx/>
              <a:buSzTx/>
              <a:buFontTx/>
              <a:buNone/>
              <a:defRPr/>
            </a:pPr>
            <a:r>
              <a:rPr kumimoji="0" lang="zh-CN"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推动建设持久和平、共同繁荣的和谐世界</a:t>
            </a:r>
            <a:endParaRPr kumimoji="0" lang="zh-CN"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71684" name="组合 9"/>
          <p:cNvGrpSpPr/>
          <p:nvPr/>
        </p:nvGrpSpPr>
        <p:grpSpPr>
          <a:xfrm>
            <a:off x="741363" y="2039938"/>
            <a:ext cx="7204075" cy="3411537"/>
            <a:chOff x="1156954" y="3121673"/>
            <a:chExt cx="7205231" cy="3411241"/>
          </a:xfrm>
        </p:grpSpPr>
        <p:sp>
          <p:nvSpPr>
            <p:cNvPr id="8" name="圆角矩形 12"/>
            <p:cNvSpPr/>
            <p:nvPr/>
          </p:nvSpPr>
          <p:spPr bwMode="auto">
            <a:xfrm>
              <a:off x="1344309" y="3372476"/>
              <a:ext cx="5865166" cy="434937"/>
            </a:xfrm>
            <a:prstGeom prst="roundRect">
              <a:avLst/>
            </a:prstGeom>
            <a:gradFill flip="none" rotWithShape="1">
              <a:gsLst>
                <a:gs pos="0">
                  <a:srgbClr val="FB9D2E"/>
                </a:gs>
                <a:gs pos="50000">
                  <a:srgbClr val="FDB457"/>
                </a:gs>
                <a:gs pos="100000">
                  <a:srgbClr val="FEE9CE"/>
                </a:gs>
              </a:gsLst>
              <a:lin ang="5400000" scaled="1"/>
              <a:tileRect/>
            </a:gradFill>
            <a:ln>
              <a:solidFill>
                <a:srgbClr val="FDB457"/>
              </a:solidFill>
              <a:headEnd type="none" w="med" len="med"/>
              <a:tailEnd type="none" w="med" len="med"/>
            </a:ln>
            <a:effectLst>
              <a:outerShdw blurRad="50800" dist="38100" dir="2700000" algn="tl" rotWithShape="0">
                <a:prstClr val="black">
                  <a:alpha val="40000"/>
                </a:prstClr>
              </a:outerShdw>
            </a:effectLst>
          </p:spPr>
          <p:style>
            <a:lnRef idx="1">
              <a:srgbClr val="5B9BD5"/>
            </a:lnRef>
            <a:fillRef idx="1002">
              <a:sysClr val="window" lastClr="FFFFFF"/>
            </a:fillRef>
            <a:effectRef idx="2">
              <a:srgbClr val="5B9BD5"/>
            </a:effectRef>
            <a:fontRef idx="minor">
              <a:sysClr val="window" lastClr="FFFFFF"/>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rPr>
                <a:t>除以上主要内容外，科学发展观还包括</a:t>
              </a:r>
              <a:endPar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endParaRPr>
            </a:p>
          </p:txBody>
        </p:sp>
        <p:sp>
          <p:nvSpPr>
            <p:cNvPr id="9" name="圆角矩形 52"/>
            <p:cNvSpPr/>
            <p:nvPr/>
          </p:nvSpPr>
          <p:spPr bwMode="auto">
            <a:xfrm>
              <a:off x="1156954" y="3121673"/>
              <a:ext cx="7205231" cy="3411241"/>
            </a:xfrm>
            <a:prstGeom prst="roundRect">
              <a:avLst>
                <a:gd name="adj" fmla="val 9821"/>
              </a:avLst>
            </a:prstGeom>
            <a:noFill/>
            <a:ln w="6350" cap="flat" cmpd="sng" algn="ctr">
              <a:solidFill>
                <a:srgbClr val="ED7D31">
                  <a:lumMod val="75000"/>
                </a:srgbClr>
              </a:solidFill>
              <a:prstDash val="dash"/>
              <a:round/>
              <a:headEnd type="none" w="med" len="med"/>
              <a:tailEnd type="none" w="med" len="med"/>
            </a:ln>
            <a:effectLst/>
          </p:spPr>
          <p:txBody>
            <a:bodyPr/>
            <a:p>
              <a:pPr marL="0" marR="0" lvl="0" indent="0" algn="l" defTabSz="4572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mn-ea"/>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02568" y="2950661"/>
            <a:ext cx="2853837" cy="1508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第三节 科学发展观的历史地位</a:t>
            </a:r>
            <a:endParaRPr lang="zh-CN" altLang="en-US"/>
          </a:p>
        </p:txBody>
      </p:sp>
      <p:sp>
        <p:nvSpPr>
          <p:cNvPr id="3" name="内容占位符 2"/>
          <p:cNvSpPr>
            <a:spLocks noGrp="1"/>
          </p:cNvSpPr>
          <p:nvPr>
            <p:ph idx="1"/>
          </p:nvPr>
        </p:nvSpPr>
        <p:spPr>
          <a:xfrm>
            <a:off x="203835" y="2136140"/>
            <a:ext cx="8493760" cy="721360"/>
          </a:xfrm>
        </p:spPr>
        <p:txBody>
          <a:bodyPr/>
          <a:p>
            <a:r>
              <a:rPr lang="zh-CN" altLang="en-US" b="1">
                <a:solidFill>
                  <a:schemeClr val="accent2">
                    <a:lumMod val="75000"/>
                  </a:schemeClr>
                </a:solidFill>
              </a:rPr>
              <a:t>一、中国特色社会主义理论体系的接续发展</a:t>
            </a:r>
            <a:endParaRPr lang="zh-CN" altLang="en-US" b="1">
              <a:solidFill>
                <a:schemeClr val="accent2">
                  <a:lumMod val="75000"/>
                </a:schemeClr>
              </a:solidFill>
            </a:endParaRPr>
          </a:p>
        </p:txBody>
      </p:sp>
      <p:sp>
        <p:nvSpPr>
          <p:cNvPr id="5" name="矩形 4"/>
          <p:cNvSpPr/>
          <p:nvPr/>
        </p:nvSpPr>
        <p:spPr>
          <a:xfrm>
            <a:off x="1163003" y="4439603"/>
            <a:ext cx="6310313" cy="1865313"/>
          </a:xfrm>
          <a:prstGeom prst="rect">
            <a:avLst/>
          </a:prstGeom>
        </p:spPr>
        <p:txBody>
          <a:bodyPr>
            <a:spAutoFit/>
          </a:bodyPr>
          <a:p>
            <a:pPr marL="0" marR="0" lvl="0" indent="0" algn="just" defTabSz="457200" rtl="0" eaLnBrk="0" fontAlgn="base" latinLnBrk="0" hangingPunct="0">
              <a:lnSpc>
                <a:spcPct val="120000"/>
              </a:lnSpc>
              <a:spcBef>
                <a:spcPct val="0"/>
              </a:spcBef>
              <a:spcAft>
                <a:spcPts val="0"/>
              </a:spcAft>
              <a:buClrTx/>
              <a:buSzTx/>
              <a:buFontTx/>
              <a:buNone/>
              <a:defRPr/>
            </a:pPr>
            <a:r>
              <a:rPr kumimoji="0" lang="zh-CN" altLang="en-US" sz="2400" b="1"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科学发展观强调</a:t>
            </a:r>
            <a:r>
              <a:rPr kumimoji="0" lang="zh-CN" altLang="en-US"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坚持以经济建设为中心，把发展生产力作为首要任务，把经济发展作为一切发展的前提，体现了历史唯物主义关于生产力是人类社会发展的基础的观点。</a:t>
            </a:r>
            <a:endParaRPr kumimoji="0" lang="zh-CN" altLang="en-US"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74756" name="图片 2"/>
          <p:cNvPicPr>
            <a:picLocks noChangeAspect="1"/>
          </p:cNvPicPr>
          <p:nvPr/>
        </p:nvPicPr>
        <p:blipFill>
          <a:blip r:embed="rId1">
            <a:clrChange>
              <a:clrFrom>
                <a:srgbClr val="FEFEFE"/>
              </a:clrFrom>
              <a:clrTo>
                <a:srgbClr val="FEFEFE">
                  <a:alpha val="0"/>
                </a:srgbClr>
              </a:clrTo>
            </a:clrChange>
          </a:blip>
          <a:stretch>
            <a:fillRect/>
          </a:stretch>
        </p:blipFill>
        <p:spPr>
          <a:xfrm>
            <a:off x="2421890" y="2680335"/>
            <a:ext cx="3793490" cy="1759585"/>
          </a:xfrm>
          <a:prstGeom prst="rect">
            <a:avLst/>
          </a:prstGeom>
          <a:noFill/>
          <a:ln w="9525">
            <a:noFill/>
          </a:ln>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5779" name="组合 7"/>
          <p:cNvGrpSpPr/>
          <p:nvPr/>
        </p:nvGrpSpPr>
        <p:grpSpPr>
          <a:xfrm>
            <a:off x="1060450" y="1497013"/>
            <a:ext cx="7023100" cy="2078037"/>
            <a:chOff x="1125414" y="1496401"/>
            <a:chExt cx="7022123" cy="2079137"/>
          </a:xfrm>
        </p:grpSpPr>
        <p:sp>
          <p:nvSpPr>
            <p:cNvPr id="7" name="文本2"/>
            <p:cNvSpPr>
              <a:spLocks noChangeAspect="1"/>
            </p:cNvSpPr>
            <p:nvPr/>
          </p:nvSpPr>
          <p:spPr>
            <a:xfrm>
              <a:off x="1125414" y="1496401"/>
              <a:ext cx="7022123" cy="2079137"/>
            </a:xfrm>
            <a:prstGeom prst="rect">
              <a:avLst/>
            </a:prstGeom>
            <a:gradFill>
              <a:gsLst>
                <a:gs pos="33000">
                  <a:srgbClr val="F9F9F9"/>
                </a:gs>
                <a:gs pos="100000">
                  <a:srgbClr val="D7D7D7"/>
                </a:gs>
              </a:gsLst>
              <a:lin ang="5400000" scaled="0"/>
            </a:gradFill>
            <a:ln w="19050" cap="flat" cmpd="sng" algn="ctr">
              <a:solidFill>
                <a:srgbClr val="C00000"/>
              </a:solidFill>
              <a:prstDash val="solid"/>
            </a:ln>
            <a:effectLst>
              <a:outerShdw blurRad="63500" sx="102000" sy="102000" algn="ctr" rotWithShape="0">
                <a:prstClr val="black">
                  <a:alpha val="20000"/>
                </a:prstClr>
              </a:outerShdw>
            </a:effectLst>
          </p:spPr>
          <p:txBody>
            <a:bodyPr anchor="ctr"/>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ea"/>
              </a:endParaRPr>
            </a:p>
          </p:txBody>
        </p:sp>
        <p:sp>
          <p:nvSpPr>
            <p:cNvPr id="6" name="矩形 5"/>
            <p:cNvSpPr/>
            <p:nvPr/>
          </p:nvSpPr>
          <p:spPr>
            <a:xfrm>
              <a:off x="1168271" y="1582171"/>
              <a:ext cx="6850697" cy="1864712"/>
            </a:xfrm>
            <a:prstGeom prst="rect">
              <a:avLst/>
            </a:prstGeom>
          </p:spPr>
          <p:txBody>
            <a:bodyPr>
              <a:spAutoFit/>
            </a:bodyPr>
            <a:p>
              <a:pPr marL="0" marR="0" lvl="0" indent="0" algn="just" defTabSz="457200" rtl="0" eaLnBrk="0" fontAlgn="base" latinLnBrk="0" hangingPunct="0">
                <a:lnSpc>
                  <a:spcPct val="120000"/>
                </a:lnSpc>
                <a:spcBef>
                  <a:spcPct val="0"/>
                </a:spcBef>
                <a:spcAft>
                  <a:spcPts val="0"/>
                </a:spcAft>
                <a:buClrTx/>
                <a:buSzTx/>
                <a:buFontTx/>
                <a:buNone/>
                <a:defRPr/>
              </a:pPr>
              <a:r>
                <a:rPr kumimoji="0" lang="zh-CN" altLang="en-US" sz="2400" b="1" i="0" u="none" strike="noStrike" kern="10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党的十八大报告</a:t>
              </a:r>
              <a:r>
                <a:rPr kumimoji="0" lang="zh-CN" altLang="en-US"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首次对科学发展观的精神实质作出了明确概括，指出：“解放思想、实事求是、与时俱进、求真务实，是科学发展观最鲜明的精神实质”，并将这一重要论断写入党章。</a:t>
              </a:r>
              <a:endParaRPr kumimoji="0" lang="zh-CN" altLang="en-US"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pic>
        <p:nvPicPr>
          <p:cNvPr id="75780" name="Picture 2" descr="https://timgsa.baidu.com/timg?image&amp;quality=80&amp;size=b9999_10000&amp;sec=1525356608534&amp;di=800b174e518f8633f71777f4be835e7a&amp;imgtype=0&amp;src=http%3A%2F%2F114.tongyi.com%2Fupload%2Fanswer%2Fphoto%2F200908%2F12504059947896.jpg"/>
          <p:cNvPicPr>
            <a:picLocks noChangeAspect="1"/>
          </p:cNvPicPr>
          <p:nvPr/>
        </p:nvPicPr>
        <p:blipFill>
          <a:blip r:embed="rId1"/>
          <a:stretch>
            <a:fillRect/>
          </a:stretch>
        </p:blipFill>
        <p:spPr>
          <a:xfrm>
            <a:off x="2152650" y="3864928"/>
            <a:ext cx="4752975" cy="2286000"/>
          </a:xfrm>
          <a:prstGeom prst="rect">
            <a:avLst/>
          </a:prstGeom>
          <a:noFill/>
          <a:ln w="9525">
            <a:noFill/>
          </a:ln>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a:xfrm>
            <a:off x="1073150" y="1211263"/>
            <a:ext cx="3578225" cy="1827213"/>
          </a:xfrm>
          <a:prstGeom prst="rect">
            <a:avLst/>
          </a:prstGeom>
        </p:spPr>
        <p:txBody>
          <a:bodyPr>
            <a:spAutoFit/>
          </a:bodyPr>
          <a:p>
            <a:pPr marL="0" marR="0" lvl="0" indent="0" algn="just" defTabSz="457200" rtl="0" eaLnBrk="0" fontAlgn="base" latinLnBrk="0" hangingPunct="0">
              <a:lnSpc>
                <a:spcPct val="120000"/>
              </a:lnSpc>
              <a:spcBef>
                <a:spcPct val="0"/>
              </a:spcBef>
              <a:spcAft>
                <a:spcPts val="0"/>
              </a:spcAft>
              <a:buClrTx/>
              <a:buSzTx/>
              <a:buFontTx/>
              <a:buNone/>
              <a:defRPr/>
            </a:pPr>
            <a:r>
              <a:rPr kumimoji="0" lang="zh-CN" altLang="en-US" sz="2400" b="1"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首要前提：</a:t>
            </a:r>
            <a:r>
              <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解放思想</a:t>
            </a:r>
            <a:endPar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ct val="0"/>
              </a:spcBef>
              <a:spcAft>
                <a:spcPts val="0"/>
              </a:spcAft>
              <a:buClrTx/>
              <a:buSzTx/>
              <a:buFontTx/>
              <a:buNone/>
              <a:defRPr/>
            </a:pPr>
            <a:r>
              <a:rPr kumimoji="0" lang="zh-CN" altLang="en-US" sz="2400" b="1"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根本要求：</a:t>
            </a:r>
            <a:r>
              <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实事求是</a:t>
            </a:r>
            <a:endPar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ct val="0"/>
              </a:spcBef>
              <a:spcAft>
                <a:spcPts val="0"/>
              </a:spcAft>
              <a:buClrTx/>
              <a:buSzTx/>
              <a:buFontTx/>
              <a:buNone/>
              <a:defRPr/>
            </a:pPr>
            <a:r>
              <a:rPr kumimoji="0" lang="zh-CN" altLang="en-US" sz="2400" b="1"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内在规律：</a:t>
            </a:r>
            <a:r>
              <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与时俱进</a:t>
            </a:r>
            <a:endPar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20000"/>
              </a:lnSpc>
              <a:spcBef>
                <a:spcPct val="0"/>
              </a:spcBef>
              <a:spcAft>
                <a:spcPts val="0"/>
              </a:spcAft>
              <a:buClrTx/>
              <a:buSzTx/>
              <a:buFontTx/>
              <a:buNone/>
              <a:defRPr/>
            </a:pPr>
            <a:r>
              <a:rPr kumimoji="0" lang="zh-CN" altLang="en-US" sz="2400" b="1"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应有之义：</a:t>
            </a:r>
            <a:r>
              <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求真务实</a:t>
            </a:r>
            <a:endPar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nvGrpSpPr>
          <p:cNvPr id="76804" name="组合 13"/>
          <p:cNvGrpSpPr/>
          <p:nvPr/>
        </p:nvGrpSpPr>
        <p:grpSpPr>
          <a:xfrm>
            <a:off x="4419600" y="3571875"/>
            <a:ext cx="3878263" cy="2462213"/>
            <a:chOff x="4572000" y="3918986"/>
            <a:chExt cx="3877605" cy="2462213"/>
          </a:xfrm>
        </p:grpSpPr>
        <p:sp>
          <p:nvSpPr>
            <p:cNvPr id="76807" name="椭圆 9"/>
            <p:cNvSpPr/>
            <p:nvPr/>
          </p:nvSpPr>
          <p:spPr>
            <a:xfrm>
              <a:off x="4572000" y="4028524"/>
              <a:ext cx="231736" cy="231775"/>
            </a:xfrm>
            <a:prstGeom prst="ellipse">
              <a:avLst/>
            </a:prstGeom>
            <a:solidFill>
              <a:srgbClr val="D71F4B"/>
            </a:solidFill>
            <a:ln w="9525">
              <a:noFill/>
            </a:ln>
          </p:spPr>
          <p:txBody>
            <a:bodyPr anchor="ctr">
              <a:spAutoFit/>
            </a:bodyPr>
            <a:p>
              <a:pPr algn="just"/>
              <a:endParaRPr lang="zh-CN" altLang="en-US" sz="2400" dirty="0">
                <a:solidFill>
                  <a:srgbClr val="000000"/>
                </a:solidFill>
                <a:latin typeface="微软雅黑" panose="020B0503020204020204" charset="-122"/>
              </a:endParaRPr>
            </a:p>
          </p:txBody>
        </p:sp>
        <p:sp>
          <p:nvSpPr>
            <p:cNvPr id="11" name="矩形 10"/>
            <p:cNvSpPr/>
            <p:nvPr/>
          </p:nvSpPr>
          <p:spPr>
            <a:xfrm>
              <a:off x="4870399" y="3918986"/>
              <a:ext cx="3579206" cy="2462213"/>
            </a:xfrm>
            <a:prstGeom prst="rect">
              <a:avLst/>
            </a:prstGeom>
          </p:spPr>
          <p:txBody>
            <a:bodyPr>
              <a:spAutoFit/>
            </a:bodyPr>
            <a:p>
              <a:pPr marL="0" marR="0" lvl="0" indent="0" algn="just" defTabSz="457200" rtl="0" eaLnBrk="0" fontAlgn="base" latinLnBrk="0" hangingPunct="0">
                <a:lnSpc>
                  <a:spcPct val="100000"/>
                </a:lnSpc>
                <a:spcBef>
                  <a:spcPts val="600"/>
                </a:spcBef>
                <a:spcAft>
                  <a:spcPts val="0"/>
                </a:spcAft>
                <a:buClrTx/>
                <a:buSzTx/>
                <a:buFontTx/>
                <a:buNone/>
                <a:defRPr/>
              </a:pPr>
              <a:r>
                <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形成了指导发展的世界观和方法论</a:t>
              </a:r>
              <a:endPar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00000"/>
                </a:lnSpc>
                <a:spcBef>
                  <a:spcPts val="600"/>
                </a:spcBef>
                <a:spcAft>
                  <a:spcPts val="0"/>
                </a:spcAft>
                <a:buClrTx/>
                <a:buSzTx/>
                <a:buFontTx/>
                <a:buNone/>
                <a:defRPr/>
              </a:pPr>
              <a:r>
                <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丰富和发展了我们党的思想路线</a:t>
              </a:r>
              <a:endPar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just" defTabSz="457200" rtl="0" eaLnBrk="0" fontAlgn="base" latinLnBrk="0" hangingPunct="0">
                <a:lnSpc>
                  <a:spcPct val="100000"/>
                </a:lnSpc>
                <a:spcBef>
                  <a:spcPts val="600"/>
                </a:spcBef>
                <a:spcAft>
                  <a:spcPts val="0"/>
                </a:spcAft>
                <a:buClrTx/>
                <a:buSzTx/>
                <a:buFontTx/>
                <a:buNone/>
                <a:defRPr/>
              </a:pPr>
              <a:r>
                <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阐明了建设中国特色社会主义的精神动力</a:t>
              </a:r>
              <a:endParaRPr kumimoji="0" lang="zh-CN" altLang="en-US" sz="2400" b="0" i="0" u="none" strike="noStrike" kern="1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
          <p:nvSpPr>
            <p:cNvPr id="76809" name="椭圆 11"/>
            <p:cNvSpPr/>
            <p:nvPr/>
          </p:nvSpPr>
          <p:spPr>
            <a:xfrm>
              <a:off x="4572000" y="4839736"/>
              <a:ext cx="231736" cy="231775"/>
            </a:xfrm>
            <a:prstGeom prst="ellipse">
              <a:avLst/>
            </a:prstGeom>
            <a:solidFill>
              <a:srgbClr val="D71F4B"/>
            </a:solidFill>
            <a:ln w="9525">
              <a:noFill/>
            </a:ln>
          </p:spPr>
          <p:txBody>
            <a:bodyPr anchor="ctr">
              <a:spAutoFit/>
            </a:bodyPr>
            <a:p>
              <a:pPr algn="just"/>
              <a:endParaRPr lang="zh-CN" altLang="en-US" sz="2400" dirty="0">
                <a:solidFill>
                  <a:srgbClr val="000000"/>
                </a:solidFill>
                <a:latin typeface="微软雅黑" panose="020B0503020204020204" charset="-122"/>
              </a:endParaRPr>
            </a:p>
          </p:txBody>
        </p:sp>
        <p:sp>
          <p:nvSpPr>
            <p:cNvPr id="76810" name="椭圆 12"/>
            <p:cNvSpPr/>
            <p:nvPr/>
          </p:nvSpPr>
          <p:spPr>
            <a:xfrm>
              <a:off x="4572000" y="5649361"/>
              <a:ext cx="231736" cy="231775"/>
            </a:xfrm>
            <a:prstGeom prst="ellipse">
              <a:avLst/>
            </a:prstGeom>
            <a:solidFill>
              <a:srgbClr val="D71F4B"/>
            </a:solidFill>
            <a:ln w="9525">
              <a:noFill/>
            </a:ln>
          </p:spPr>
          <p:txBody>
            <a:bodyPr anchor="ctr">
              <a:spAutoFit/>
            </a:bodyPr>
            <a:p>
              <a:pPr algn="just"/>
              <a:endParaRPr lang="zh-CN" altLang="en-US" sz="2400" dirty="0">
                <a:solidFill>
                  <a:srgbClr val="000000"/>
                </a:solidFill>
                <a:latin typeface="微软雅黑" panose="020B0503020204020204" charset="-122"/>
              </a:endParaRPr>
            </a:p>
          </p:txBody>
        </p:sp>
      </p:grpSp>
      <p:pic>
        <p:nvPicPr>
          <p:cNvPr id="6146" name="Picture 2" descr="https://timgsa.baidu.com/timg?image&amp;quality=80&amp;size=b9999_10000&amp;sec=1525356637342&amp;di=ab5071c8d43bbc1f5a5f2c36f5f599f0&amp;imgtype=0&amp;src=http%3A%2F%2Fimage.tupian114.com%2F20120217%2F15234495.jpg"/>
          <p:cNvPicPr>
            <a:picLocks noChangeAspect="1" noChangeArrowheads="1"/>
          </p:cNvPicPr>
          <p:nvPr/>
        </p:nvPicPr>
        <p:blipFill rotWithShape="1">
          <a:blip r:embed="rId1">
            <a:extLst>
              <a:ext uri="{28A0092B-C50C-407E-A947-70E740481C1C}">
                <a14:useLocalDpi xmlns:a14="http://schemas.microsoft.com/office/drawing/2010/main" val="0"/>
              </a:ext>
            </a:extLst>
          </a:blip>
          <a:srcRect b="18013"/>
          <a:stretch>
            <a:fillRect/>
          </a:stretch>
        </p:blipFill>
        <p:spPr bwMode="auto">
          <a:xfrm>
            <a:off x="1420813" y="3598863"/>
            <a:ext cx="1838325" cy="2251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https://timgsa.baidu.com/timg?image&amp;quality=80&amp;size=b9999_10000&amp;sec=1525356686465&amp;di=8f54957d5d473278f90763a27efc6df0&amp;imgtype=0&amp;src=http%3A%2F%2Fimg.zx85.cn%2Fup_pics%2F1422112643_140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284288"/>
            <a:ext cx="2805113" cy="1681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454150"/>
            <a:ext cx="3213735" cy="534670"/>
          </a:xfrm>
        </p:spPr>
        <p:txBody>
          <a:bodyPr/>
          <a:p>
            <a:r>
              <a:rPr lang="zh-CN" altLang="en-US" sz="2400"/>
              <a:t>认识一个真实的中国</a:t>
            </a:r>
            <a:endParaRPr lang="zh-CN" altLang="en-US" sz="2400"/>
          </a:p>
        </p:txBody>
      </p:sp>
      <p:sp>
        <p:nvSpPr>
          <p:cNvPr id="3" name="内容占位符 2"/>
          <p:cNvSpPr>
            <a:spLocks noGrp="1"/>
          </p:cNvSpPr>
          <p:nvPr>
            <p:ph idx="1"/>
          </p:nvPr>
        </p:nvSpPr>
        <p:spPr>
          <a:xfrm>
            <a:off x="203835" y="2136140"/>
            <a:ext cx="5103495" cy="4250055"/>
          </a:xfrm>
        </p:spPr>
        <p:txBody>
          <a:bodyPr/>
          <a:p>
            <a:pPr>
              <a:lnSpc>
                <a:spcPct val="140000"/>
              </a:lnSpc>
            </a:pPr>
            <a:r>
              <a:rPr lang="en-US" altLang="zh-CN">
                <a:latin typeface="楷体" panose="02010609060101010101" charset="-122"/>
                <a:ea typeface="楷体" panose="02010609060101010101" charset="-122"/>
              </a:rPr>
              <a:t>     </a:t>
            </a:r>
            <a:r>
              <a:rPr lang="zh-CN" altLang="en-US">
                <a:latin typeface="楷体" panose="02010609060101010101" charset="-122"/>
                <a:ea typeface="楷体" panose="02010609060101010101" charset="-122"/>
              </a:rPr>
              <a:t>中国现代化走到今天，先进落后并存，新旧矛盾交织，面临诸多前所未有的挑战。中国仍然处于社会主义初级阶段，仍然属于发展中国家。这就是我们的基本国情，这就是一个真实的中国。</a:t>
            </a:r>
            <a:r>
              <a:rPr lang="en-US" altLang="zh-CN">
                <a:latin typeface="楷体" panose="02010609060101010101" charset="-122"/>
                <a:ea typeface="楷体" panose="02010609060101010101" charset="-122"/>
              </a:rPr>
              <a:t>——2010年9月23日，温家宝总理在第65届联合国大会一般性辩论上的发言</a:t>
            </a:r>
            <a:endParaRPr lang="en-US" altLang="zh-CN">
              <a:latin typeface="楷体" panose="02010609060101010101" charset="-122"/>
              <a:ea typeface="楷体" panose="02010609060101010101" charset="-122"/>
            </a:endParaRPr>
          </a:p>
        </p:txBody>
      </p:sp>
      <p:pic>
        <p:nvPicPr>
          <p:cNvPr id="45058" name="Picture 2"/>
          <p:cNvPicPr>
            <a:picLocks noChangeAspect="1"/>
          </p:cNvPicPr>
          <p:nvPr/>
        </p:nvPicPr>
        <p:blipFill>
          <a:blip r:embed="rId1"/>
          <a:stretch>
            <a:fillRect/>
          </a:stretch>
        </p:blipFill>
        <p:spPr>
          <a:xfrm>
            <a:off x="5612448" y="1988503"/>
            <a:ext cx="2820987" cy="3960812"/>
          </a:xfrm>
          <a:prstGeom prst="rect">
            <a:avLst/>
          </a:prstGeom>
          <a:noFill/>
          <a:ln w="9525">
            <a:noFill/>
          </a:ln>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69365"/>
            <a:ext cx="8493760" cy="595630"/>
          </a:xfrm>
        </p:spPr>
        <p:txBody>
          <a:bodyPr/>
          <a:p>
            <a:r>
              <a:rPr lang="zh-CN" altLang="en-US" sz="2400"/>
              <a:t>二、发展中国特色社会主义必须长期坚持的指导思想</a:t>
            </a:r>
            <a:endParaRPr lang="zh-CN" altLang="en-US" sz="2400"/>
          </a:p>
        </p:txBody>
      </p:sp>
      <p:sp>
        <p:nvSpPr>
          <p:cNvPr id="5" name="矩形 6"/>
          <p:cNvSpPr>
            <a:spLocks noChangeArrowheads="1"/>
          </p:cNvSpPr>
          <p:nvPr/>
        </p:nvSpPr>
        <p:spPr bwMode="auto">
          <a:xfrm>
            <a:off x="1830388" y="2468563"/>
            <a:ext cx="60896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ysClr val="windowText" lastClr="000000"/>
                </a:solidFill>
                <a:latin typeface="Arial" panose="020B0604020202020204" pitchFamily="34" charset="0"/>
                <a:ea typeface="宋体" panose="02010600030101010101" pitchFamily="2" charset="-122"/>
              </a:defRPr>
            </a:lvl1pPr>
            <a:lvl2pPr marL="742950" indent="-285750">
              <a:defRPr>
                <a:solidFill>
                  <a:sysClr val="windowText" lastClr="000000"/>
                </a:solidFill>
                <a:latin typeface="Arial" panose="020B0604020202020204" pitchFamily="34" charset="0"/>
                <a:ea typeface="宋体" panose="02010600030101010101" pitchFamily="2" charset="-122"/>
              </a:defRPr>
            </a:lvl2pPr>
            <a:lvl3pPr marL="1143000" indent="-228600">
              <a:defRPr>
                <a:solidFill>
                  <a:sysClr val="windowText" lastClr="000000"/>
                </a:solidFill>
                <a:latin typeface="Arial" panose="020B0604020202020204" pitchFamily="34" charset="0"/>
                <a:ea typeface="宋体" panose="02010600030101010101" pitchFamily="2" charset="-122"/>
              </a:defRPr>
            </a:lvl3pPr>
            <a:lvl4pPr marL="1600200" indent="-228600">
              <a:defRPr>
                <a:solidFill>
                  <a:sysClr val="windowText" lastClr="000000"/>
                </a:solidFill>
                <a:latin typeface="Arial" panose="020B0604020202020204" pitchFamily="34" charset="0"/>
                <a:ea typeface="宋体" panose="02010600030101010101" pitchFamily="2" charset="-122"/>
              </a:defRPr>
            </a:lvl4pPr>
            <a:lvl5pPr marL="2057400" indent="-228600">
              <a:defRPr>
                <a:solidFill>
                  <a:sysClr val="windowText" lastClr="000000"/>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ysClr val="windowText" lastClr="000000"/>
                </a:solidFill>
                <a:latin typeface="Arial" panose="020B0604020202020204" pitchFamily="34" charset="0"/>
                <a:ea typeface="宋体" panose="02010600030101010101" pitchFamily="2" charset="-122"/>
              </a:defRPr>
            </a:lvl9pPr>
          </a:lstStyle>
          <a:p>
            <a:pPr marL="0" marR="0" lvl="0" indent="0" algn="just" defTabSz="457200" rtl="0" eaLnBrk="1" fontAlgn="base" latinLnBrk="0" hangingPunct="1">
              <a:lnSpc>
                <a:spcPct val="12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提出中国特色社会主义理论体系的科学概念，把科学发展观与邓小平理论、“三个代表”重要思想一道作为中国特色社会主义理论体系的重要组成部分，并把贯彻落实科学发展观正式写入党章。</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grpSp>
        <p:nvGrpSpPr>
          <p:cNvPr id="78852" name="组合 1"/>
          <p:cNvGrpSpPr/>
          <p:nvPr/>
        </p:nvGrpSpPr>
        <p:grpSpPr>
          <a:xfrm>
            <a:off x="525463" y="2198688"/>
            <a:ext cx="7394575" cy="1395412"/>
            <a:chOff x="789140" y="2771526"/>
            <a:chExt cx="7394596" cy="1395495"/>
          </a:xfrm>
        </p:grpSpPr>
        <p:sp>
          <p:nvSpPr>
            <p:cNvPr id="7" name="任意多边形 49"/>
            <p:cNvSpPr/>
            <p:nvPr>
              <p:custDataLst>
                <p:tags r:id="rId1"/>
              </p:custDataLst>
            </p:nvPr>
          </p:nvSpPr>
          <p:spPr>
            <a:xfrm>
              <a:off x="1895630" y="2771526"/>
              <a:ext cx="239714" cy="122244"/>
            </a:xfrm>
            <a:custGeom>
              <a:avLst/>
              <a:gdLst>
                <a:gd name="connsiteX0" fmla="*/ 162018 w 324036"/>
                <a:gd name="connsiteY0" fmla="*/ 0 h 162000"/>
                <a:gd name="connsiteX1" fmla="*/ 324036 w 324036"/>
                <a:gd name="connsiteY1" fmla="*/ 162000 h 162000"/>
                <a:gd name="connsiteX2" fmla="*/ 0 w 324036"/>
                <a:gd name="connsiteY2" fmla="*/ 162000 h 162000"/>
                <a:gd name="connsiteX3" fmla="*/ 162018 w 324036"/>
                <a:gd name="connsiteY3" fmla="*/ 0 h 162000"/>
              </a:gdLst>
              <a:ahLst/>
              <a:cxnLst>
                <a:cxn ang="0">
                  <a:pos x="connsiteX0" y="connsiteY0"/>
                </a:cxn>
                <a:cxn ang="0">
                  <a:pos x="connsiteX1" y="connsiteY1"/>
                </a:cxn>
                <a:cxn ang="0">
                  <a:pos x="connsiteX2" y="connsiteY2"/>
                </a:cxn>
                <a:cxn ang="0">
                  <a:pos x="connsiteX3" y="connsiteY3"/>
                </a:cxn>
              </a:cxnLst>
              <a:rect l="l" t="t" r="r" b="b"/>
              <a:pathLst>
                <a:path w="324036" h="162000">
                  <a:moveTo>
                    <a:pt x="162018" y="0"/>
                  </a:moveTo>
                  <a:cubicBezTo>
                    <a:pt x="251498" y="0"/>
                    <a:pt x="324036" y="72530"/>
                    <a:pt x="324036" y="162000"/>
                  </a:cubicBezTo>
                  <a:lnTo>
                    <a:pt x="0" y="162000"/>
                  </a:lnTo>
                  <a:cubicBezTo>
                    <a:pt x="0" y="72530"/>
                    <a:pt x="72538" y="0"/>
                    <a:pt x="162018" y="0"/>
                  </a:cubicBezTo>
                  <a:close/>
                </a:path>
              </a:pathLst>
            </a:custGeom>
            <a:solidFill>
              <a:srgbClr val="ED7D31">
                <a:lumMod val="75000"/>
              </a:srgbClr>
            </a:solidFill>
            <a:ln w="25400" cap="flat" cmpd="sng" algn="ctr">
              <a:noFill/>
              <a:prstDash val="solid"/>
            </a:ln>
            <a:effectLst/>
          </p:spPr>
          <p:txBody>
            <a:bodyPr lIns="68580" tIns="34290" rIns="68580" bIns="34290" anchor="ctr">
              <a:normAutofit fontScale="25000" lnSpcReduction="20000"/>
            </a:bodyP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en-US" sz="18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8" name="图片 4"/>
            <p:cNvSpPr>
              <a:spLocks noChangeAspect="1" noChangeArrowheads="1"/>
            </p:cNvSpPr>
            <p:nvPr>
              <p:custDataLst>
                <p:tags r:id="rId2"/>
              </p:custDataLst>
            </p:nvPr>
          </p:nvSpPr>
          <p:spPr bwMode="auto">
            <a:xfrm>
              <a:off x="1051078" y="2893770"/>
              <a:ext cx="7132658" cy="8890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marL="0" marR="0" lvl="0" indent="0" algn="l" defTabSz="4572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ysClr val="windowText" lastClr="0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9" name="任意多边形 48"/>
            <p:cNvSpPr/>
            <p:nvPr>
              <p:custDataLst>
                <p:tags r:id="rId3"/>
              </p:custDataLst>
            </p:nvPr>
          </p:nvSpPr>
          <p:spPr>
            <a:xfrm>
              <a:off x="789140" y="2771526"/>
              <a:ext cx="1293816" cy="1395495"/>
            </a:xfrm>
            <a:custGeom>
              <a:avLst/>
              <a:gdLst>
                <a:gd name="connsiteX0" fmla="*/ 0 w 6600258"/>
                <a:gd name="connsiteY0" fmla="*/ 990956 h 7210446"/>
                <a:gd name="connsiteX1" fmla="*/ 5616036 w 6600258"/>
                <a:gd name="connsiteY1" fmla="*/ 990956 h 7210446"/>
                <a:gd name="connsiteX2" fmla="*/ 5616036 w 6600258"/>
                <a:gd name="connsiteY2" fmla="*/ 5888805 h 7210446"/>
                <a:gd name="connsiteX3" fmla="*/ 2808018 w 6600258"/>
                <a:gd name="connsiteY3" fmla="*/ 7210446 h 7210446"/>
                <a:gd name="connsiteX4" fmla="*/ 0 w 6600258"/>
                <a:gd name="connsiteY4" fmla="*/ 5888805 h 7210446"/>
                <a:gd name="connsiteX5" fmla="*/ 984222 w 6600258"/>
                <a:gd name="connsiteY5" fmla="*/ 0 h 7210446"/>
                <a:gd name="connsiteX6" fmla="*/ 6600258 w 6600258"/>
                <a:gd name="connsiteY6" fmla="*/ 0 h 7210446"/>
                <a:gd name="connsiteX7" fmla="*/ 5616035 w 6600258"/>
                <a:gd name="connsiteY7" fmla="*/ 990955 h 7210446"/>
                <a:gd name="connsiteX8" fmla="*/ 1968445 w 6600258"/>
                <a:gd name="connsiteY8" fmla="*/ 990955 h 7210446"/>
                <a:gd name="connsiteX9" fmla="*/ 1968445 w 6600258"/>
                <a:gd name="connsiteY9" fmla="*/ 990955 h 7210446"/>
                <a:gd name="connsiteX10" fmla="*/ 0 w 6600258"/>
                <a:gd name="connsiteY10" fmla="*/ 990955 h 7210446"/>
                <a:gd name="connsiteX11" fmla="*/ 883592 w 6600258"/>
                <a:gd name="connsiteY11" fmla="*/ 5116 h 7210446"/>
                <a:gd name="connsiteX12" fmla="*/ 984222 w 6600258"/>
                <a:gd name="connsiteY12" fmla="*/ 0 h 721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0258" h="7210446">
                  <a:moveTo>
                    <a:pt x="0" y="990956"/>
                  </a:moveTo>
                  <a:lnTo>
                    <a:pt x="5616036" y="990956"/>
                  </a:lnTo>
                  <a:lnTo>
                    <a:pt x="5616036" y="5888805"/>
                  </a:lnTo>
                  <a:lnTo>
                    <a:pt x="2808018" y="7210446"/>
                  </a:lnTo>
                  <a:lnTo>
                    <a:pt x="0" y="5888805"/>
                  </a:lnTo>
                  <a:close/>
                  <a:moveTo>
                    <a:pt x="984222" y="0"/>
                  </a:moveTo>
                  <a:lnTo>
                    <a:pt x="6600258" y="0"/>
                  </a:lnTo>
                  <a:cubicBezTo>
                    <a:pt x="6056687" y="0"/>
                    <a:pt x="5616035" y="443667"/>
                    <a:pt x="5616035" y="990955"/>
                  </a:cubicBezTo>
                  <a:lnTo>
                    <a:pt x="1968445" y="990955"/>
                  </a:lnTo>
                  <a:lnTo>
                    <a:pt x="1968445" y="990955"/>
                  </a:lnTo>
                  <a:lnTo>
                    <a:pt x="0" y="990955"/>
                  </a:lnTo>
                  <a:cubicBezTo>
                    <a:pt x="0" y="477872"/>
                    <a:pt x="387292" y="55863"/>
                    <a:pt x="883592" y="5116"/>
                  </a:cubicBezTo>
                  <a:lnTo>
                    <a:pt x="984222" y="0"/>
                  </a:lnTo>
                  <a:close/>
                </a:path>
              </a:pathLst>
            </a:custGeom>
            <a:gradFill flip="none" rotWithShape="1">
              <a:gsLst>
                <a:gs pos="0">
                  <a:srgbClr val="7A0919"/>
                </a:gs>
                <a:gs pos="100000">
                  <a:srgbClr val="760303"/>
                </a:gs>
              </a:gsLst>
              <a:lin ang="5400000" scaled="0"/>
            </a:gradFill>
            <a:ln w="19050" cap="flat" cmpd="sng" algn="ctr">
              <a:noFill/>
              <a:prstDash val="solid"/>
            </a:ln>
            <a:effectLst/>
          </p:spPr>
          <p:txBody>
            <a:bodyPr lIns="0" tIns="108000" rIns="252000" bIns="108000"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党的</a:t>
              </a:r>
              <a:endParaRPr kumimoji="0" lang="en-US" altLang="zh-CN" sz="2400" b="1"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十七大</a:t>
              </a:r>
              <a:endParaRPr kumimoji="0" lang="en-US" altLang="zh-CN" sz="2400" b="1"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报告</a:t>
              </a:r>
              <a:endParaRPr kumimoji="0" lang="en-US" altLang="zh-CN" sz="2400" b="1" i="0" u="none" strike="noStrike" kern="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grpSp>
      <p:pic>
        <p:nvPicPr>
          <p:cNvPr id="74761" name="Picture 9" descr="https://timgsa.baidu.com/timg?image&amp;quality=80&amp;size=b9999_10000&amp;sec=1525345553899&amp;di=825a719ea8685fee52946e8da05a949a&amp;imgtype=0&amp;src=http%3A%2F%2F5b0988e595225.cdn.sohucs.com%2Fimages%2F20171214%2F55c2286daa3b488d94df8083bc39c665.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095" y="4390390"/>
            <a:ext cx="2209165" cy="1631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71513" y="1387475"/>
            <a:ext cx="7377113" cy="1200150"/>
          </a:xfrm>
          <a:prstGeom prst="rect">
            <a:avLst/>
          </a:prstGeom>
        </p:spPr>
        <p:txBody>
          <a:bodyPr>
            <a:spAutoFit/>
          </a:bodyPr>
          <a:p>
            <a:pPr marL="0" marR="0" lvl="0" indent="0" algn="ctr" defTabSz="457200" rtl="0" eaLnBrk="0" fontAlgn="base" latinLnBrk="0" hangingPunct="0">
              <a:lnSpc>
                <a:spcPct val="150000"/>
              </a:lnSpc>
              <a:spcBef>
                <a:spcPct val="0"/>
              </a:spcBef>
              <a:spcAft>
                <a:spcPct val="0"/>
              </a:spcAft>
              <a:buClrTx/>
              <a:buSzTx/>
              <a:buFontTx/>
              <a:buNone/>
              <a:defRPr/>
            </a:pPr>
            <a:r>
              <a:rPr kumimoji="0" lang="zh-CN"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从党的十六大到党的十八大，</a:t>
            </a:r>
            <a:endParaRPr kumimoji="0" lang="en-US"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a:p>
            <a:pPr marL="0" marR="0" lvl="0" indent="0" algn="ctr" defTabSz="457200" rtl="0" eaLnBrk="0" fontAlgn="base" latinLnBrk="0" hangingPunct="0">
              <a:lnSpc>
                <a:spcPct val="150000"/>
              </a:lnSpc>
              <a:spcBef>
                <a:spcPct val="0"/>
              </a:spcBef>
              <a:spcAft>
                <a:spcPct val="0"/>
              </a:spcAft>
              <a:buClrTx/>
              <a:buSzTx/>
              <a:buFontTx/>
              <a:buNone/>
              <a:defRPr/>
            </a:pPr>
            <a:r>
              <a:rPr kumimoji="0" lang="zh-CN" altLang="zh-CN"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rPr>
              <a:t>这十年，把中国特色社会主义推进到新的发展阶段。</a:t>
            </a:r>
            <a:endParaRPr kumimoji="0" lang="zh-CN" altLang="en-US" sz="24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5" name="矩形 4"/>
          <p:cNvSpPr/>
          <p:nvPr/>
        </p:nvSpPr>
        <p:spPr>
          <a:xfrm>
            <a:off x="831850" y="2692400"/>
            <a:ext cx="7242175" cy="2043113"/>
          </a:xfrm>
          <a:prstGeom prst="rect">
            <a:avLst/>
          </a:prstGeom>
          <a:gradFill>
            <a:gsLst>
              <a:gs pos="0">
                <a:sysClr val="window" lastClr="FFFFFF"/>
              </a:gs>
              <a:gs pos="51000">
                <a:sysClr val="window" lastClr="FFFFFF">
                  <a:lumMod val="95000"/>
                </a:sysClr>
              </a:gs>
              <a:gs pos="100000">
                <a:sysClr val="window" lastClr="FFFFFF">
                  <a:lumMod val="75000"/>
                </a:sysClr>
              </a:gs>
            </a:gsLst>
            <a:lin ang="18900000" scaled="0"/>
          </a:gradFill>
          <a:ln w="50800">
            <a:solidFill>
              <a:sysClr val="window" lastClr="FFFFFF"/>
            </a:solidFill>
          </a:ln>
          <a:effectLst>
            <a:outerShdw blurRad="63500" sx="101000" sy="101000" algn="ctr" rotWithShape="0">
              <a:prstClr val="black">
                <a:alpha val="10000"/>
              </a:prstClr>
            </a:outerShdw>
          </a:effectLst>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6" name="矩形 5"/>
          <p:cNvSpPr/>
          <p:nvPr/>
        </p:nvSpPr>
        <p:spPr>
          <a:xfrm>
            <a:off x="1049338" y="2833688"/>
            <a:ext cx="6807200" cy="1754188"/>
          </a:xfrm>
          <a:prstGeom prst="rect">
            <a:avLst/>
          </a:prstGeom>
        </p:spPr>
        <p:txBody>
          <a:bodyPr>
            <a:spAutoFit/>
          </a:bodyPr>
          <a:p>
            <a:pPr marL="0" marR="0" lvl="0" indent="0" algn="just" defTabSz="457200" rtl="0" eaLnBrk="0" fontAlgn="base" latinLnBrk="0" hangingPunct="0">
              <a:lnSpc>
                <a:spcPct val="150000"/>
              </a:lnSpc>
              <a:spcBef>
                <a:spcPct val="0"/>
              </a:spcBef>
              <a:spcAft>
                <a:spcPts val="0"/>
              </a:spcAft>
              <a:buClrTx/>
              <a:buSzTx/>
              <a:buFontTx/>
              <a:buNone/>
              <a:defRPr/>
            </a:pPr>
            <a:r>
              <a:rPr kumimoji="0" lang="zh-CN"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rPr>
              <a:t>党的十六大以来的实践充分证明，科学发展观是指导全面建成小康社会、发展中国特色社会主义的正确理论。</a:t>
            </a:r>
            <a:endParaRPr kumimoji="0" lang="en-US" altLang="zh-CN" sz="2400" b="0" i="0" u="none" strike="noStrike" kern="1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79878" name="Picture 2" descr="https://timgsa.baidu.com/timg?image&amp;quality=80&amp;size=b9999_10000&amp;sec=1525356334863&amp;di=2144393e77570dda7ecd37483303fde0&amp;imgtype=0&amp;src=http%3A%2F%2Fwww.bjqx.org.cn%2Fqxweb%2Fupload%2F2017_01%2F17012606392098.jpg"/>
          <p:cNvPicPr>
            <a:picLocks noChangeAspect="1"/>
          </p:cNvPicPr>
          <p:nvPr/>
        </p:nvPicPr>
        <p:blipFill>
          <a:blip r:embed="rId1">
            <a:clrChange>
              <a:clrFrom>
                <a:srgbClr val="FFFFFF"/>
              </a:clrFrom>
              <a:clrTo>
                <a:srgbClr val="FFFFFF">
                  <a:alpha val="0"/>
                </a:srgbClr>
              </a:clrTo>
            </a:clrChange>
          </a:blip>
          <a:stretch>
            <a:fillRect/>
          </a:stretch>
        </p:blipFill>
        <p:spPr>
          <a:xfrm>
            <a:off x="3495675" y="4253230"/>
            <a:ext cx="2874645" cy="2028825"/>
          </a:xfrm>
          <a:prstGeom prst="rect">
            <a:avLst/>
          </a:prstGeom>
          <a:noFill/>
          <a:ln w="9525">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99845"/>
            <a:ext cx="8493760" cy="581660"/>
          </a:xfrm>
        </p:spPr>
        <p:txBody>
          <a:bodyPr/>
          <a:p>
            <a:r>
              <a:rPr lang="zh-CN" altLang="en-US" sz="2400"/>
              <a:t>2、深入总结改革开放以来特别是党的十六大以来实践经验</a:t>
            </a:r>
            <a:endParaRPr lang="zh-CN" altLang="en-US" sz="2400"/>
          </a:p>
        </p:txBody>
      </p:sp>
      <p:sp>
        <p:nvSpPr>
          <p:cNvPr id="3" name="内容占位符 2"/>
          <p:cNvSpPr>
            <a:spLocks noGrp="1"/>
          </p:cNvSpPr>
          <p:nvPr>
            <p:ph idx="1"/>
          </p:nvPr>
        </p:nvSpPr>
        <p:spPr>
          <a:xfrm>
            <a:off x="482600" y="2073910"/>
            <a:ext cx="8415655" cy="4064635"/>
          </a:xfrm>
        </p:spPr>
        <p:txBody>
          <a:bodyPr/>
          <a:p>
            <a:pPr marL="342900" indent="-342900">
              <a:buClr>
                <a:srgbClr val="FF0000"/>
              </a:buClr>
              <a:buFont typeface="Wingdings" panose="05000000000000000000" charset="0"/>
              <a:buChar char="n"/>
            </a:pPr>
            <a:r>
              <a:rPr lang="zh-CN" altLang="en-US" sz="2000"/>
              <a:t>把坚持马克思主义基本原理同推进马克思主义中国化结合起来</a:t>
            </a:r>
            <a:endParaRPr lang="zh-CN" altLang="en-US" sz="2000"/>
          </a:p>
          <a:p>
            <a:pPr marL="342900" indent="-342900">
              <a:buClr>
                <a:srgbClr val="FF0000"/>
              </a:buClr>
              <a:buFont typeface="Wingdings" panose="05000000000000000000" charset="0"/>
              <a:buChar char="n"/>
            </a:pPr>
            <a:r>
              <a:rPr lang="zh-CN" altLang="en-US" sz="2000"/>
              <a:t>把坚持四项基本原则同坚持改革开放结合起来</a:t>
            </a:r>
            <a:endParaRPr lang="zh-CN" altLang="en-US" sz="2000"/>
          </a:p>
          <a:p>
            <a:pPr marL="342900" indent="-342900">
              <a:buClr>
                <a:srgbClr val="FF0000"/>
              </a:buClr>
              <a:buFont typeface="Wingdings" panose="05000000000000000000" charset="0"/>
              <a:buChar char="n"/>
            </a:pPr>
            <a:r>
              <a:rPr lang="zh-CN" altLang="en-US" sz="2000"/>
              <a:t>把尊重人民首创精神同加强和改善党的领导结合起来</a:t>
            </a:r>
            <a:endParaRPr lang="zh-CN" altLang="en-US" sz="2000"/>
          </a:p>
          <a:p>
            <a:pPr marL="342900" indent="-342900">
              <a:buClr>
                <a:srgbClr val="FF0000"/>
              </a:buClr>
              <a:buFont typeface="Wingdings" panose="05000000000000000000" charset="0"/>
              <a:buChar char="n"/>
            </a:pPr>
            <a:r>
              <a:rPr lang="zh-CN" altLang="en-US" sz="2000"/>
              <a:t>把坚持社会主义基本制度同发展市场经济结合起来</a:t>
            </a:r>
            <a:endParaRPr lang="zh-CN" altLang="en-US" sz="2000"/>
          </a:p>
          <a:p>
            <a:pPr marL="342900" indent="-342900">
              <a:buClr>
                <a:srgbClr val="FF0000"/>
              </a:buClr>
              <a:buFont typeface="Wingdings" panose="05000000000000000000" charset="0"/>
              <a:buChar char="n"/>
            </a:pPr>
            <a:r>
              <a:rPr lang="zh-CN" altLang="en-US" sz="2000"/>
              <a:t>把推动经济基础变革同推动上层建筑改革结合起来</a:t>
            </a:r>
            <a:endParaRPr lang="zh-CN" altLang="en-US" sz="2000"/>
          </a:p>
          <a:p>
            <a:pPr marL="342900" indent="-342900">
              <a:buClr>
                <a:srgbClr val="FF0000"/>
              </a:buClr>
              <a:buFont typeface="Wingdings" panose="05000000000000000000" charset="0"/>
              <a:buChar char="n"/>
            </a:pPr>
            <a:r>
              <a:rPr lang="zh-CN" altLang="en-US" sz="2000"/>
              <a:t>把发展社会生产力同提高全民族文明素质结合起来</a:t>
            </a:r>
            <a:endParaRPr lang="zh-CN" altLang="en-US" sz="2000"/>
          </a:p>
          <a:p>
            <a:pPr marL="342900" indent="-342900">
              <a:buClr>
                <a:srgbClr val="FF0000"/>
              </a:buClr>
              <a:buFont typeface="Wingdings" panose="05000000000000000000" charset="0"/>
              <a:buChar char="n"/>
            </a:pPr>
            <a:r>
              <a:rPr lang="zh-CN" altLang="en-US" sz="2000"/>
              <a:t>把提高效率同促进社会公平结合起来</a:t>
            </a:r>
            <a:endParaRPr lang="zh-CN" altLang="en-US" sz="2000"/>
          </a:p>
          <a:p>
            <a:pPr marL="342900" indent="-342900">
              <a:buClr>
                <a:srgbClr val="FF0000"/>
              </a:buClr>
              <a:buFont typeface="Wingdings" panose="05000000000000000000" charset="0"/>
              <a:buChar char="n"/>
            </a:pPr>
            <a:r>
              <a:rPr lang="zh-CN" altLang="en-US" sz="2000"/>
              <a:t>把坚持独立自主同参与经济全球化结合起来</a:t>
            </a:r>
            <a:endParaRPr lang="zh-CN" altLang="en-US" sz="2000"/>
          </a:p>
          <a:p>
            <a:pPr marL="342900" indent="-342900">
              <a:buClr>
                <a:srgbClr val="FF0000"/>
              </a:buClr>
              <a:buFont typeface="Wingdings" panose="05000000000000000000" charset="0"/>
              <a:buChar char="n"/>
            </a:pPr>
            <a:r>
              <a:rPr lang="zh-CN" altLang="en-US" sz="2000"/>
              <a:t>把促进改革发展同保持社会稳定结合起来</a:t>
            </a:r>
            <a:endParaRPr lang="zh-CN" altLang="en-US" sz="2000"/>
          </a:p>
          <a:p>
            <a:pPr marL="342900" indent="-342900">
              <a:buClr>
                <a:srgbClr val="FF0000"/>
              </a:buClr>
              <a:buFont typeface="Wingdings" panose="05000000000000000000" charset="0"/>
              <a:buChar char="n"/>
            </a:pPr>
            <a:r>
              <a:rPr lang="zh-CN" altLang="en-US" sz="2000"/>
              <a:t>把推进中国特色社会主义伟大事业同推进党的建设新的伟大工程结合起来</a:t>
            </a:r>
            <a:endParaRPr lang="zh-CN" altLang="en-US" sz="200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74" name="图片 19"/>
          <p:cNvPicPr>
            <a:picLocks noChangeAspect="1"/>
          </p:cNvPicPr>
          <p:nvPr/>
        </p:nvPicPr>
        <p:blipFill>
          <a:blip r:embed="rId1"/>
          <a:srcRect l="16849" r="15874"/>
          <a:stretch>
            <a:fillRect/>
          </a:stretch>
        </p:blipFill>
        <p:spPr>
          <a:xfrm>
            <a:off x="7286625" y="3625850"/>
            <a:ext cx="1543050" cy="2293938"/>
          </a:xfrm>
          <a:prstGeom prst="rect">
            <a:avLst/>
          </a:prstGeom>
          <a:noFill/>
          <a:ln w="9525">
            <a:noFill/>
          </a:ln>
        </p:spPr>
      </p:pic>
      <p:pic>
        <p:nvPicPr>
          <p:cNvPr id="49162" name="图片 6"/>
          <p:cNvPicPr>
            <a:picLocks noChangeAspect="1"/>
          </p:cNvPicPr>
          <p:nvPr/>
        </p:nvPicPr>
        <p:blipFill>
          <a:blip r:embed="rId2"/>
          <a:stretch>
            <a:fillRect/>
          </a:stretch>
        </p:blipFill>
        <p:spPr>
          <a:xfrm>
            <a:off x="6032500" y="1330325"/>
            <a:ext cx="3072765" cy="2024380"/>
          </a:xfrm>
          <a:prstGeom prst="rect">
            <a:avLst/>
          </a:prstGeom>
          <a:noFill/>
          <a:ln w="9525">
            <a:noFill/>
          </a:ln>
        </p:spPr>
      </p:pic>
      <p:pic>
        <p:nvPicPr>
          <p:cNvPr id="49160" name="图片 4"/>
          <p:cNvPicPr>
            <a:picLocks noChangeAspect="1"/>
          </p:cNvPicPr>
          <p:nvPr/>
        </p:nvPicPr>
        <p:blipFill>
          <a:blip r:embed="rId3"/>
          <a:stretch>
            <a:fillRect/>
          </a:stretch>
        </p:blipFill>
        <p:spPr>
          <a:xfrm>
            <a:off x="73025" y="1330325"/>
            <a:ext cx="2988310" cy="2023745"/>
          </a:xfrm>
          <a:prstGeom prst="rect">
            <a:avLst/>
          </a:prstGeom>
          <a:noFill/>
          <a:ln w="9525">
            <a:noFill/>
          </a:ln>
        </p:spPr>
      </p:pic>
      <p:sp>
        <p:nvSpPr>
          <p:cNvPr id="6" name="文本框 5"/>
          <p:cNvSpPr txBox="1"/>
          <p:nvPr/>
        </p:nvSpPr>
        <p:spPr>
          <a:xfrm>
            <a:off x="1831975" y="2975610"/>
            <a:ext cx="1101725" cy="368300"/>
          </a:xfrm>
          <a:prstGeom prst="rect">
            <a:avLst/>
          </a:prstGeom>
          <a:solidFill>
            <a:schemeClr val="accent3">
              <a:lumMod val="95000"/>
            </a:schemeClr>
          </a:solidFill>
        </p:spPr>
        <p:txBody>
          <a:bodyPr wrap="none" rtlCol="0" anchor="t">
            <a:spAutoFit/>
          </a:bodyPr>
          <a:p>
            <a:r>
              <a:rPr lang="zh-CN" altLang="en-US" b="1" noProof="1">
                <a:solidFill>
                  <a:schemeClr val="accent2"/>
                </a:solidFill>
                <a:latin typeface="楷体" panose="02010609060101010101" charset="-122"/>
                <a:ea typeface="楷体" panose="02010609060101010101" charset="-122"/>
                <a:cs typeface="+mn-cs"/>
              </a:rPr>
              <a:t>战胜非典</a:t>
            </a:r>
            <a:endParaRPr lang="zh-CN" altLang="en-US" b="1" noProof="1">
              <a:solidFill>
                <a:schemeClr val="accent2"/>
              </a:solidFill>
              <a:latin typeface="楷体" panose="02010609060101010101" charset="-122"/>
              <a:ea typeface="楷体" panose="02010609060101010101" charset="-122"/>
            </a:endParaRPr>
          </a:p>
        </p:txBody>
      </p:sp>
      <p:sp>
        <p:nvSpPr>
          <p:cNvPr id="8" name="文本框 7"/>
          <p:cNvSpPr txBox="1"/>
          <p:nvPr/>
        </p:nvSpPr>
        <p:spPr>
          <a:xfrm>
            <a:off x="7239318" y="2961958"/>
            <a:ext cx="1331913" cy="368300"/>
          </a:xfrm>
          <a:prstGeom prst="rect">
            <a:avLst/>
          </a:prstGeom>
          <a:solidFill>
            <a:schemeClr val="accent3">
              <a:lumMod val="95000"/>
            </a:schemeClr>
          </a:solidFill>
        </p:spPr>
        <p:txBody>
          <a:bodyPr wrap="none" rtlCol="0" anchor="t">
            <a:spAutoFit/>
          </a:bodyPr>
          <a:p>
            <a:r>
              <a:rPr lang="zh-CN" altLang="en-US" b="1" noProof="1">
                <a:solidFill>
                  <a:schemeClr val="accent2"/>
                </a:solidFill>
                <a:latin typeface="楷体" panose="02010609060101010101" charset="-122"/>
                <a:ea typeface="楷体" panose="02010609060101010101" charset="-122"/>
                <a:cs typeface="+mn-cs"/>
              </a:rPr>
              <a:t>北京奥运会</a:t>
            </a:r>
            <a:endParaRPr lang="zh-CN" altLang="en-US" b="1" noProof="1">
              <a:solidFill>
                <a:schemeClr val="accent2"/>
              </a:solidFill>
              <a:latin typeface="楷体" panose="02010609060101010101" charset="-122"/>
              <a:ea typeface="楷体" panose="02010609060101010101" charset="-122"/>
            </a:endParaRPr>
          </a:p>
        </p:txBody>
      </p:sp>
      <p:pic>
        <p:nvPicPr>
          <p:cNvPr id="49165" name="图片 9"/>
          <p:cNvPicPr>
            <a:picLocks noChangeAspect="1"/>
          </p:cNvPicPr>
          <p:nvPr/>
        </p:nvPicPr>
        <p:blipFill>
          <a:blip r:embed="rId4"/>
          <a:stretch>
            <a:fillRect/>
          </a:stretch>
        </p:blipFill>
        <p:spPr>
          <a:xfrm>
            <a:off x="3056890" y="1330325"/>
            <a:ext cx="2974975" cy="2117725"/>
          </a:xfrm>
          <a:prstGeom prst="rect">
            <a:avLst/>
          </a:prstGeom>
          <a:noFill/>
          <a:ln w="9525">
            <a:noFill/>
          </a:ln>
        </p:spPr>
      </p:pic>
      <p:sp>
        <p:nvSpPr>
          <p:cNvPr id="11" name="文本框 10"/>
          <p:cNvSpPr txBox="1"/>
          <p:nvPr/>
        </p:nvSpPr>
        <p:spPr>
          <a:xfrm>
            <a:off x="4269423" y="3079750"/>
            <a:ext cx="1331913" cy="368300"/>
          </a:xfrm>
          <a:prstGeom prst="rect">
            <a:avLst/>
          </a:prstGeom>
          <a:solidFill>
            <a:schemeClr val="accent3">
              <a:lumMod val="95000"/>
            </a:schemeClr>
          </a:solidFill>
        </p:spPr>
        <p:txBody>
          <a:bodyPr wrap="none" rtlCol="0" anchor="t">
            <a:spAutoFit/>
          </a:bodyPr>
          <a:p>
            <a:r>
              <a:rPr lang="zh-CN" altLang="en-US" b="1" noProof="1">
                <a:solidFill>
                  <a:schemeClr val="accent2"/>
                </a:solidFill>
                <a:latin typeface="楷体" panose="02010609060101010101" charset="-122"/>
                <a:ea typeface="楷体" panose="02010609060101010101" charset="-122"/>
                <a:cs typeface="+mn-cs"/>
              </a:rPr>
              <a:t>上海世博会</a:t>
            </a:r>
            <a:endParaRPr lang="zh-CN" altLang="en-US" b="1" noProof="1">
              <a:solidFill>
                <a:schemeClr val="accent2"/>
              </a:solidFill>
              <a:latin typeface="楷体" panose="02010609060101010101" charset="-122"/>
              <a:ea typeface="楷体" panose="02010609060101010101" charset="-122"/>
            </a:endParaRPr>
          </a:p>
        </p:txBody>
      </p:sp>
      <p:pic>
        <p:nvPicPr>
          <p:cNvPr id="49167" name="图片 11"/>
          <p:cNvPicPr>
            <a:picLocks noChangeAspect="1"/>
          </p:cNvPicPr>
          <p:nvPr/>
        </p:nvPicPr>
        <p:blipFill>
          <a:blip r:embed="rId5">
            <a:clrChange>
              <a:clrFrom>
                <a:srgbClr val="FEFEFE"/>
              </a:clrFrom>
              <a:clrTo>
                <a:srgbClr val="FEFEFE">
                  <a:alpha val="0"/>
                </a:srgbClr>
              </a:clrTo>
            </a:clrChange>
          </a:blip>
          <a:stretch>
            <a:fillRect/>
          </a:stretch>
        </p:blipFill>
        <p:spPr>
          <a:xfrm>
            <a:off x="3272155" y="2871788"/>
            <a:ext cx="771525" cy="576262"/>
          </a:xfrm>
          <a:prstGeom prst="rect">
            <a:avLst/>
          </a:prstGeom>
          <a:noFill/>
          <a:ln w="9525">
            <a:noFill/>
          </a:ln>
        </p:spPr>
      </p:pic>
      <p:pic>
        <p:nvPicPr>
          <p:cNvPr id="49168" name="图片 12"/>
          <p:cNvPicPr>
            <a:picLocks noChangeAspect="1"/>
          </p:cNvPicPr>
          <p:nvPr/>
        </p:nvPicPr>
        <p:blipFill>
          <a:blip r:embed="rId6"/>
          <a:stretch>
            <a:fillRect/>
          </a:stretch>
        </p:blipFill>
        <p:spPr>
          <a:xfrm>
            <a:off x="73025" y="3625850"/>
            <a:ext cx="3447415" cy="2199005"/>
          </a:xfrm>
          <a:prstGeom prst="rect">
            <a:avLst/>
          </a:prstGeom>
          <a:noFill/>
          <a:ln w="9525">
            <a:noFill/>
          </a:ln>
        </p:spPr>
      </p:pic>
      <p:sp>
        <p:nvSpPr>
          <p:cNvPr id="14" name="文本框 13"/>
          <p:cNvSpPr txBox="1"/>
          <p:nvPr/>
        </p:nvSpPr>
        <p:spPr>
          <a:xfrm>
            <a:off x="1266190" y="5507355"/>
            <a:ext cx="1790700" cy="368300"/>
          </a:xfrm>
          <a:prstGeom prst="rect">
            <a:avLst/>
          </a:prstGeom>
          <a:solidFill>
            <a:schemeClr val="accent3">
              <a:lumMod val="95000"/>
            </a:schemeClr>
          </a:solidFill>
        </p:spPr>
        <p:txBody>
          <a:bodyPr wrap="none" rtlCol="0" anchor="t">
            <a:spAutoFit/>
          </a:bodyPr>
          <a:p>
            <a:r>
              <a:rPr lang="zh-CN" altLang="en-US" b="1" noProof="1">
                <a:solidFill>
                  <a:schemeClr val="accent2"/>
                </a:solidFill>
                <a:latin typeface="楷体" panose="02010609060101010101" charset="-122"/>
                <a:ea typeface="楷体" panose="02010609060101010101" charset="-122"/>
                <a:cs typeface="+mn-cs"/>
              </a:rPr>
              <a:t>抗击汶川大地震</a:t>
            </a:r>
            <a:endParaRPr lang="zh-CN" altLang="en-US" b="1" noProof="1">
              <a:solidFill>
                <a:schemeClr val="accent2"/>
              </a:solidFill>
              <a:latin typeface="楷体" panose="02010609060101010101" charset="-122"/>
              <a:ea typeface="楷体" panose="02010609060101010101" charset="-122"/>
            </a:endParaRPr>
          </a:p>
        </p:txBody>
      </p:sp>
      <p:pic>
        <p:nvPicPr>
          <p:cNvPr id="49170" name="图片 14"/>
          <p:cNvPicPr>
            <a:picLocks noChangeAspect="1"/>
          </p:cNvPicPr>
          <p:nvPr/>
        </p:nvPicPr>
        <p:blipFill>
          <a:blip r:embed="rId7"/>
          <a:stretch>
            <a:fillRect/>
          </a:stretch>
        </p:blipFill>
        <p:spPr>
          <a:xfrm>
            <a:off x="3610610" y="3625850"/>
            <a:ext cx="3373120" cy="2249805"/>
          </a:xfrm>
          <a:prstGeom prst="rect">
            <a:avLst/>
          </a:prstGeom>
          <a:noFill/>
          <a:ln w="9525">
            <a:noFill/>
          </a:ln>
        </p:spPr>
      </p:pic>
      <p:sp>
        <p:nvSpPr>
          <p:cNvPr id="16" name="文本框 15"/>
          <p:cNvSpPr txBox="1"/>
          <p:nvPr/>
        </p:nvSpPr>
        <p:spPr>
          <a:xfrm>
            <a:off x="4930140" y="5507355"/>
            <a:ext cx="1101725" cy="368300"/>
          </a:xfrm>
          <a:prstGeom prst="rect">
            <a:avLst/>
          </a:prstGeom>
          <a:solidFill>
            <a:schemeClr val="accent3">
              <a:lumMod val="95000"/>
            </a:schemeClr>
          </a:solidFill>
        </p:spPr>
        <p:txBody>
          <a:bodyPr wrap="none" rtlCol="0" anchor="t">
            <a:spAutoFit/>
          </a:bodyPr>
          <a:p>
            <a:r>
              <a:rPr lang="zh-CN" altLang="en-US" b="1" noProof="1">
                <a:solidFill>
                  <a:schemeClr val="accent2"/>
                </a:solidFill>
                <a:latin typeface="楷体" panose="02010609060101010101" charset="-122"/>
                <a:ea typeface="楷体" panose="02010609060101010101" charset="-122"/>
                <a:cs typeface="+mn-cs"/>
              </a:rPr>
              <a:t>灾后重建</a:t>
            </a:r>
            <a:endParaRPr lang="zh-CN" altLang="en-US" b="1" noProof="1">
              <a:solidFill>
                <a:schemeClr val="accent2"/>
              </a:solidFill>
              <a:latin typeface="楷体" panose="02010609060101010101" charset="-122"/>
              <a:ea typeface="楷体" panose="02010609060101010101" charset="-122"/>
            </a:endParaRPr>
          </a:p>
        </p:txBody>
      </p:sp>
      <p:sp>
        <p:nvSpPr>
          <p:cNvPr id="19" name="文本框 18"/>
          <p:cNvSpPr txBox="1"/>
          <p:nvPr/>
        </p:nvSpPr>
        <p:spPr>
          <a:xfrm>
            <a:off x="7286308" y="5456555"/>
            <a:ext cx="1562100" cy="368300"/>
          </a:xfrm>
          <a:prstGeom prst="rect">
            <a:avLst/>
          </a:prstGeom>
          <a:solidFill>
            <a:schemeClr val="accent3">
              <a:lumMod val="95000"/>
            </a:schemeClr>
          </a:solidFill>
        </p:spPr>
        <p:txBody>
          <a:bodyPr wrap="none" rtlCol="0" anchor="t">
            <a:spAutoFit/>
          </a:bodyPr>
          <a:p>
            <a:r>
              <a:rPr lang="zh-CN" altLang="en-US" b="1" noProof="1">
                <a:solidFill>
                  <a:schemeClr val="accent2"/>
                </a:solidFill>
                <a:latin typeface="楷体" panose="02010609060101010101" charset="-122"/>
                <a:ea typeface="楷体" panose="02010609060101010101" charset="-122"/>
                <a:cs typeface="+mn-cs"/>
              </a:rPr>
              <a:t>应对金融危机</a:t>
            </a:r>
            <a:endParaRPr lang="zh-CN" altLang="en-US" b="1" noProof="1">
              <a:solidFill>
                <a:schemeClr val="accent2"/>
              </a:solidFill>
              <a:latin typeface="楷体" panose="02010609060101010101" charset="-122"/>
              <a:ea typeface="楷体" panose="02010609060101010101" charset="-122"/>
            </a:endParaRPr>
          </a:p>
        </p:txBody>
      </p:sp>
      <p:pic>
        <p:nvPicPr>
          <p:cNvPr id="2" name="汶川地震两周年特别节目 为了生命——不能忘却的记忆">
            <a:hlinkClick r:id="" action="ppaction://media"/>
          </p:cNvPr>
          <p:cNvPicPr/>
          <p:nvPr>
            <a:videoFile r:link="rId8"/>
            <p:extLst>
              <p:ext uri="{DAA4B4D4-6D71-4841-9C94-3DE7FCFB9230}">
                <p14:media xmlns:p14="http://schemas.microsoft.com/office/powerpoint/2010/main" r:link="rId9"/>
              </p:ext>
            </p:extLst>
          </p:nvPr>
        </p:nvPicPr>
        <p:blipFill>
          <a:blip r:embed="rId10"/>
          <a:stretch>
            <a:fillRect/>
          </a:stretch>
        </p:blipFill>
        <p:spPr>
          <a:xfrm>
            <a:off x="4269740" y="5920105"/>
            <a:ext cx="660400" cy="4648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3999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1145" y="1299845"/>
            <a:ext cx="8601710" cy="664210"/>
          </a:xfrm>
        </p:spPr>
        <p:txBody>
          <a:bodyPr/>
          <a:p>
            <a:pPr>
              <a:lnSpc>
                <a:spcPct val="120000"/>
              </a:lnSpc>
            </a:pPr>
            <a:r>
              <a:rPr lang="zh-CN" altLang="en-US" sz="2400"/>
              <a:t>3、深刻分析国际形势、顺应世界发展趋势、借鉴国外发展经验</a:t>
            </a:r>
            <a:endParaRPr lang="zh-CN" altLang="en-US" sz="2400"/>
          </a:p>
        </p:txBody>
      </p:sp>
      <p:sp>
        <p:nvSpPr>
          <p:cNvPr id="3" name="内容占位符 2"/>
          <p:cNvSpPr>
            <a:spLocks noGrp="1"/>
          </p:cNvSpPr>
          <p:nvPr>
            <p:ph idx="1"/>
          </p:nvPr>
        </p:nvSpPr>
        <p:spPr>
          <a:xfrm>
            <a:off x="271145" y="2134870"/>
            <a:ext cx="8601710" cy="3554730"/>
          </a:xfrm>
        </p:spPr>
        <p:txBody>
          <a:bodyPr/>
          <a:p>
            <a:pPr>
              <a:lnSpc>
                <a:spcPct val="150000"/>
              </a:lnSpc>
            </a:pPr>
            <a:r>
              <a:rPr lang="en-US" altLang="zh-CN"/>
              <a:t>       </a:t>
            </a:r>
            <a:r>
              <a:rPr lang="zh-CN" altLang="en-US"/>
              <a:t>进入新世纪，世界处在大发展大变革大调整之中。和平与发展仍然是时代主题，世界多极化不可逆转，经济全球化深入发展，科技革命加速推进，各国相互依存逐步加深，大国关系深刻变动，国际力量对比朝着有利于维护世界和平方向发展。</a:t>
            </a:r>
            <a:endParaRPr lang="zh-CN" altLang="en-US"/>
          </a:p>
          <a:p>
            <a:pPr>
              <a:lnSpc>
                <a:spcPct val="150000"/>
              </a:lnSpc>
            </a:pPr>
            <a:r>
              <a:rPr lang="zh-CN" altLang="en-US"/>
              <a:t>        同时，国际环境中不稳定不确定因素增多，我国发展的外部条件复杂多变。</a:t>
            </a:r>
            <a:endParaRPr lang="zh-CN" altLang="en-US"/>
          </a:p>
        </p:txBody>
      </p:sp>
    </p:spTree>
  </p:cSld>
  <p:clrMapOvr>
    <a:masterClrMapping/>
  </p:clrMapOvr>
  <p:transition>
    <p:fade/>
  </p:transition>
</p:sld>
</file>

<file path=ppt/tags/tag1.xml><?xml version="1.0" encoding="utf-8"?>
<p:tagLst xmlns:p="http://schemas.openxmlformats.org/presentationml/2006/main">
  <p:tag name="MH" val="20171017155447"/>
  <p:tag name="MH_LIBRARY" val="GRAPHIC"/>
  <p:tag name="MH_TYPE" val="Other"/>
  <p:tag name="MH_ORDER" val="5"/>
</p:tagLst>
</file>

<file path=ppt/tags/tag10.xml><?xml version="1.0" encoding="utf-8"?>
<p:tagLst xmlns:p="http://schemas.openxmlformats.org/presentationml/2006/main">
  <p:tag name="MH" val="20180205134804"/>
  <p:tag name="MH_LIBRARY" val="GRAPHIC"/>
  <p:tag name="MH_TYPE" val="Other"/>
  <p:tag name="MH_ORDER" val="5"/>
</p:tagLst>
</file>

<file path=ppt/tags/tag11.xml><?xml version="1.0" encoding="utf-8"?>
<p:tagLst xmlns:p="http://schemas.openxmlformats.org/presentationml/2006/main">
  <p:tag name="MH" val="20180205134804"/>
  <p:tag name="MH_LIBRARY" val="GRAPHIC"/>
  <p:tag name="MH_TYPE" val="Other"/>
  <p:tag name="MH_ORDER" val="4"/>
</p:tagLst>
</file>

<file path=ppt/tags/tag12.xml><?xml version="1.0" encoding="utf-8"?>
<p:tagLst xmlns:p="http://schemas.openxmlformats.org/presentationml/2006/main">
  <p:tag name="MH" val="20180205134804"/>
  <p:tag name="MH_LIBRARY" val="GRAPHIC"/>
  <p:tag name="MH_TYPE" val="Other"/>
  <p:tag name="MH_ORDER" val="4"/>
</p:tagLst>
</file>

<file path=ppt/tags/tag13.xml><?xml version="1.0" encoding="utf-8"?>
<p:tagLst xmlns:p="http://schemas.openxmlformats.org/presentationml/2006/main">
  <p:tag name="MH" val="20170925110445"/>
  <p:tag name="MH_LIBRARY" val="GRAPHIC"/>
  <p:tag name="MH_TYPE" val="SubTitle"/>
  <p:tag name="MH_ORDER" val="2"/>
</p:tagLst>
</file>

<file path=ppt/tags/tag14.xml><?xml version="1.0" encoding="utf-8"?>
<p:tagLst xmlns:p="http://schemas.openxmlformats.org/presentationml/2006/main">
  <p:tag name="MH" val="20170925110445"/>
  <p:tag name="MH_LIBRARY" val="GRAPHIC"/>
  <p:tag name="MH_TYPE" val="Other"/>
  <p:tag name="MH_ORDER" val="11"/>
</p:tagLst>
</file>

<file path=ppt/tags/tag15.xml><?xml version="1.0" encoding="utf-8"?>
<p:tagLst xmlns:p="http://schemas.openxmlformats.org/presentationml/2006/main">
  <p:tag name="MH" val="20170925110445"/>
  <p:tag name="MH_LIBRARY" val="GRAPHIC"/>
  <p:tag name="MH_TYPE" val="SubTitle"/>
  <p:tag name="MH_ORDER" val="2"/>
</p:tagLst>
</file>

<file path=ppt/tags/tag16.xml><?xml version="1.0" encoding="utf-8"?>
<p:tagLst xmlns:p="http://schemas.openxmlformats.org/presentationml/2006/main">
  <p:tag name="MH" val="20170925110445"/>
  <p:tag name="MH_LIBRARY" val="GRAPHIC"/>
  <p:tag name="MH_TYPE" val="Other"/>
  <p:tag name="MH_ORDER" val="11"/>
</p:tagLst>
</file>

<file path=ppt/tags/tag17.xml><?xml version="1.0" encoding="utf-8"?>
<p:tagLst xmlns:p="http://schemas.openxmlformats.org/presentationml/2006/main">
  <p:tag name="MH" val="20170925110445"/>
  <p:tag name="MH_LIBRARY" val="GRAPHIC"/>
  <p:tag name="MH_TYPE" val="SubTitle"/>
  <p:tag name="MH_ORDER" val="2"/>
</p:tagLst>
</file>

<file path=ppt/tags/tag18.xml><?xml version="1.0" encoding="utf-8"?>
<p:tagLst xmlns:p="http://schemas.openxmlformats.org/presentationml/2006/main">
  <p:tag name="MH" val="20170925110445"/>
  <p:tag name="MH_LIBRARY" val="GRAPHIC"/>
  <p:tag name="MH_TYPE" val="Other"/>
  <p:tag name="MH_ORDER" val="11"/>
</p:tagLst>
</file>

<file path=ppt/tags/tag19.xml><?xml version="1.0" encoding="utf-8"?>
<p:tagLst xmlns:p="http://schemas.openxmlformats.org/presentationml/2006/main">
  <p:tag name="MH" val="20170925110445"/>
  <p:tag name="MH_LIBRARY" val="GRAPHIC"/>
  <p:tag name="MH_TYPE" val="Other"/>
  <p:tag name="MH_ORDER" val="6"/>
</p:tagLst>
</file>

<file path=ppt/tags/tag2.xml><?xml version="1.0" encoding="utf-8"?>
<p:tagLst xmlns:p="http://schemas.openxmlformats.org/presentationml/2006/main">
  <p:tag name="MH" val="20171017155447"/>
  <p:tag name="MH_LIBRARY" val="GRAPHIC"/>
  <p:tag name="MH_TYPE" val="Other"/>
  <p:tag name="MH_ORDER" val="6"/>
</p:tagLst>
</file>

<file path=ppt/tags/tag20.xml><?xml version="1.0" encoding="utf-8"?>
<p:tagLst xmlns:p="http://schemas.openxmlformats.org/presentationml/2006/main">
  <p:tag name="MH" val="20170925110445"/>
  <p:tag name="MH_LIBRARY" val="GRAPHIC"/>
  <p:tag name="MH_TYPE" val="SubTitle"/>
  <p:tag name="MH_ORDER" val="5"/>
</p:tagLst>
</file>

<file path=ppt/tags/tag21.xml><?xml version="1.0" encoding="utf-8"?>
<p:tagLst xmlns:p="http://schemas.openxmlformats.org/presentationml/2006/main">
  <p:tag name="MH" val="20170925110445"/>
  <p:tag name="MH_LIBRARY" val="GRAPHIC"/>
  <p:tag name="MH_TYPE" val="Other"/>
  <p:tag name="MH_ORDER" val="6"/>
</p:tagLst>
</file>

<file path=ppt/tags/tag22.xml><?xml version="1.0" encoding="utf-8"?>
<p:tagLst xmlns:p="http://schemas.openxmlformats.org/presentationml/2006/main">
  <p:tag name="MH" val="20170925110445"/>
  <p:tag name="MH_LIBRARY" val="GRAPHIC"/>
  <p:tag name="MH_TYPE" val="SubTitle"/>
  <p:tag name="MH_ORDER" val="5"/>
</p:tagLst>
</file>

<file path=ppt/tags/tag23.xml><?xml version="1.0" encoding="utf-8"?>
<p:tagLst xmlns:p="http://schemas.openxmlformats.org/presentationml/2006/main">
  <p:tag name="MH" val="20180205134804"/>
  <p:tag name="MH_LIBRARY" val="GRAPHIC"/>
  <p:tag name="MH_TYPE" val="Other"/>
  <p:tag name="MH_ORDER" val="3"/>
</p:tagLst>
</file>

<file path=ppt/tags/tag24.xml><?xml version="1.0" encoding="utf-8"?>
<p:tagLst xmlns:p="http://schemas.openxmlformats.org/presentationml/2006/main">
  <p:tag name="MH" val="20180205134804"/>
  <p:tag name="MH_LIBRARY" val="GRAPHIC"/>
  <p:tag name="MH_TYPE" val="Other"/>
  <p:tag name="MH_ORDER" val="6"/>
</p:tagLst>
</file>

<file path=ppt/tags/tag25.xml><?xml version="1.0" encoding="utf-8"?>
<p:tagLst xmlns:p="http://schemas.openxmlformats.org/presentationml/2006/main">
  <p:tag name="MH" val="20170817160441"/>
  <p:tag name="MH_LIBRARY" val="GRAPHIC"/>
  <p:tag name="MH_TYPE" val="SubTitle"/>
  <p:tag name="MH_ORDER" val="1"/>
</p:tagLst>
</file>

<file path=ppt/tags/tag26.xml><?xml version="1.0" encoding="utf-8"?>
<p:tagLst xmlns:p="http://schemas.openxmlformats.org/presentationml/2006/main">
  <p:tag name="MH" val="20170817160441"/>
  <p:tag name="MH_LIBRARY" val="GRAPHIC"/>
  <p:tag name="MH_TYPE" val="SubTitle"/>
  <p:tag name="MH_ORDER" val="2"/>
</p:tagLst>
</file>

<file path=ppt/tags/tag27.xml><?xml version="1.0" encoding="utf-8"?>
<p:tagLst xmlns:p="http://schemas.openxmlformats.org/presentationml/2006/main">
  <p:tag name="MH" val="20170817160441"/>
  <p:tag name="MH_LIBRARY" val="GRAPHIC"/>
  <p:tag name="MH_TYPE" val="SubTitle"/>
  <p:tag name="MH_ORDER" val="3"/>
</p:tagLst>
</file>

<file path=ppt/tags/tag28.xml><?xml version="1.0" encoding="utf-8"?>
<p:tagLst xmlns:p="http://schemas.openxmlformats.org/presentationml/2006/main">
  <p:tag name="MH" val="20170817160441"/>
  <p:tag name="MH_LIBRARY" val="GRAPHIC"/>
  <p:tag name="MH_TYPE" val="SubTitle"/>
  <p:tag name="MH_ORDER" val="4"/>
</p:tagLst>
</file>

<file path=ppt/tags/tag29.xml><?xml version="1.0" encoding="utf-8"?>
<p:tagLst xmlns:p="http://schemas.openxmlformats.org/presentationml/2006/main">
  <p:tag name="MH" val="20170817160441"/>
  <p:tag name="MH_LIBRARY" val="GRAPHIC"/>
  <p:tag name="MH_TYPE" val="SubTitle"/>
  <p:tag name="MH_ORDER" val="5"/>
</p:tagLst>
</file>

<file path=ppt/tags/tag3.xml><?xml version="1.0" encoding="utf-8"?>
<p:tagLst xmlns:p="http://schemas.openxmlformats.org/presentationml/2006/main">
  <p:tag name="MH" val="20171017155447"/>
  <p:tag name="MH_LIBRARY" val="GRAPHIC"/>
  <p:tag name="MH_TYPE" val="Other"/>
  <p:tag name="MH_ORDER" val="5"/>
</p:tagLst>
</file>

<file path=ppt/tags/tag30.xml><?xml version="1.0" encoding="utf-8"?>
<p:tagLst xmlns:p="http://schemas.openxmlformats.org/presentationml/2006/main">
  <p:tag name="MH" val="20170817160441"/>
  <p:tag name="MH_LIBRARY" val="GRAPHIC"/>
  <p:tag name="MH_TYPE" val="SubTitle"/>
  <p:tag name="MH_ORDER" val="6"/>
</p:tagLst>
</file>

<file path=ppt/tags/tag31.xml><?xml version="1.0" encoding="utf-8"?>
<p:tagLst xmlns:p="http://schemas.openxmlformats.org/presentationml/2006/main">
  <p:tag name="MH" val="20170817160441"/>
  <p:tag name="MH_LIBRARY" val="GRAPHIC"/>
  <p:tag name="MH_TYPE" val="Other"/>
  <p:tag name="MH_ORDER" val="1"/>
</p:tagLst>
</file>

<file path=ppt/tags/tag32.xml><?xml version="1.0" encoding="utf-8"?>
<p:tagLst xmlns:p="http://schemas.openxmlformats.org/presentationml/2006/main">
  <p:tag name="MH" val="20170817160441"/>
  <p:tag name="MH_LIBRARY" val="GRAPHIC"/>
  <p:tag name="MH_TYPE" val="Other"/>
  <p:tag name="MH_ORDER" val="2"/>
</p:tagLst>
</file>

<file path=ppt/tags/tag33.xml><?xml version="1.0" encoding="utf-8"?>
<p:tagLst xmlns:p="http://schemas.openxmlformats.org/presentationml/2006/main">
  <p:tag name="MH" val="20170817160441"/>
  <p:tag name="MH_LIBRARY" val="GRAPHIC"/>
  <p:tag name="MH_TYPE" val="Other"/>
  <p:tag name="MH_ORDER" val="3"/>
</p:tagLst>
</file>

<file path=ppt/tags/tag34.xml><?xml version="1.0" encoding="utf-8"?>
<p:tagLst xmlns:p="http://schemas.openxmlformats.org/presentationml/2006/main">
  <p:tag name="MH" val="20170817160441"/>
  <p:tag name="MH_LIBRARY" val="GRAPHIC"/>
  <p:tag name="MH_TYPE" val="Other"/>
  <p:tag name="MH_ORDER" val="4"/>
</p:tagLst>
</file>

<file path=ppt/tags/tag35.xml><?xml version="1.0" encoding="utf-8"?>
<p:tagLst xmlns:p="http://schemas.openxmlformats.org/presentationml/2006/main">
  <p:tag name="MH" val="20170817160441"/>
  <p:tag name="MH_LIBRARY" val="GRAPHIC"/>
  <p:tag name="MH_TYPE" val="Other"/>
  <p:tag name="MH_ORDER" val="5"/>
</p:tagLst>
</file>

<file path=ppt/tags/tag36.xml><?xml version="1.0" encoding="utf-8"?>
<p:tagLst xmlns:p="http://schemas.openxmlformats.org/presentationml/2006/main">
  <p:tag name="MH" val="20170817160441"/>
  <p:tag name="MH_LIBRARY" val="GRAPHIC"/>
  <p:tag name="MH_TYPE" val="Other"/>
  <p:tag name="MH_ORDER" val="6"/>
</p:tagLst>
</file>

<file path=ppt/tags/tag37.xml><?xml version="1.0" encoding="utf-8"?>
<p:tagLst xmlns:p="http://schemas.openxmlformats.org/presentationml/2006/main">
  <p:tag name="KSO_WM_TAG_VERSION" val="1.0"/>
  <p:tag name="KSO_WM_BEAUTIFY_FLAG" val="#wm#"/>
  <p:tag name="KSO_WM_TEMPLATE_CATEGORY" val="diagram"/>
  <p:tag name="KSO_WM_TEMPLATE_INDEX" val="285"/>
  <p:tag name="KSO_WM_UNIT_TYPE" val="m_i"/>
  <p:tag name="KSO_WM_UNIT_INDEX" val="1_1"/>
  <p:tag name="KSO_WM_UNIT_ID" val="diagram285_3*m_i*1_1"/>
  <p:tag name="KSO_WM_UNIT_CLEAR" val="1"/>
  <p:tag name="KSO_WM_UNIT_LAYERLEVEL" val="1_1"/>
  <p:tag name="KSO_WM_DIAGRAM_GROUP_CODE" val="m1-1"/>
</p:tagLst>
</file>

<file path=ppt/tags/tag38.xml><?xml version="1.0" encoding="utf-8"?>
<p:tagLst xmlns:p="http://schemas.openxmlformats.org/presentationml/2006/main">
  <p:tag name="KSO_WM_TAG_VERSION" val="1.0"/>
  <p:tag name="KSO_WM_BEAUTIFY_FLAG" val="#wm#"/>
  <p:tag name="KSO_WM_TEMPLATE_CATEGORY" val="diagram"/>
  <p:tag name="KSO_WM_TEMPLATE_INDEX" val="285"/>
  <p:tag name="KSO_WM_UNIT_TYPE" val="m_i"/>
  <p:tag name="KSO_WM_UNIT_INDEX" val="1_1"/>
  <p:tag name="KSO_WM_UNIT_ID" val="diagram285_3*m_i*1_1"/>
  <p:tag name="KSO_WM_UNIT_CLEAR" val="1"/>
  <p:tag name="KSO_WM_UNIT_LAYERLEVEL" val="1_1"/>
  <p:tag name="KSO_WM_DIAGRAM_GROUP_CODE" val="m1-1"/>
</p:tagLst>
</file>

<file path=ppt/tags/tag39.xml><?xml version="1.0" encoding="utf-8"?>
<p:tagLst xmlns:p="http://schemas.openxmlformats.org/presentationml/2006/main">
  <p:tag name="KSO_WM_TAG_VERSION" val="1.0"/>
  <p:tag name="KSO_WM_TEMPLATE_CATEGORY" val="diagram"/>
  <p:tag name="KSO_WM_TEMPLATE_INDEX" val="41"/>
  <p:tag name="KSO_WM_UNIT_TYPE" val="l_i"/>
  <p:tag name="KSO_WM_UNIT_INDEX" val="1_2"/>
  <p:tag name="KSO_WM_UNIT_ID" val="288*l_i*1_2"/>
  <p:tag name="KSO_WM_UNIT_CLEAR" val="1"/>
  <p:tag name="KSO_WM_UNIT_LAYERLEVEL" val="1_1"/>
  <p:tag name="KSO_WM_BEAUTIFY_FLAG" val="#wm#"/>
  <p:tag name="KSO_WM_DIAGRAM_GROUP_CODE" val="l1-1"/>
</p:tagLst>
</file>

<file path=ppt/tags/tag4.xml><?xml version="1.0" encoding="utf-8"?>
<p:tagLst xmlns:p="http://schemas.openxmlformats.org/presentationml/2006/main">
  <p:tag name="MH" val="20171017155447"/>
  <p:tag name="MH_LIBRARY" val="GRAPHIC"/>
  <p:tag name="MH_TYPE" val="Other"/>
  <p:tag name="MH_ORDER" val="6"/>
</p:tagLst>
</file>

<file path=ppt/tags/tag40.xml><?xml version="1.0" encoding="utf-8"?>
<p:tagLst xmlns:p="http://schemas.openxmlformats.org/presentationml/2006/main">
  <p:tag name="KSO_WM_TAG_VERSION" val="1.0"/>
  <p:tag name="KSO_WM_TEMPLATE_CATEGORY" val="diagram"/>
  <p:tag name="KSO_WM_TEMPLATE_INDEX" val="41"/>
  <p:tag name="KSO_WM_UNIT_TYPE" val="l_i"/>
  <p:tag name="KSO_WM_UNIT_INDEX" val="1_1"/>
  <p:tag name="KSO_WM_UNIT_ID" val="288*l_i*1_1"/>
  <p:tag name="KSO_WM_UNIT_CLEAR" val="1"/>
  <p:tag name="KSO_WM_UNIT_LAYERLEVEL" val="1_1"/>
  <p:tag name="KSO_WM_BEAUTIFY_FLAG" val="#wm#"/>
  <p:tag name="KSO_WM_DIAGRAM_GROUP_CODE" val="l1-1"/>
</p:tagLst>
</file>

<file path=ppt/tags/tag41.xml><?xml version="1.0" encoding="utf-8"?>
<p:tagLst xmlns:p="http://schemas.openxmlformats.org/presentationml/2006/main">
  <p:tag name="KSO_WM_TAG_VERSION" val="1.0"/>
  <p:tag name="KSO_WM_TEMPLATE_CATEGORY" val="diagram"/>
  <p:tag name="KSO_WM_TEMPLATE_INDEX" val="41"/>
  <p:tag name="KSO_WM_UNIT_TYPE" val="l_h_a"/>
  <p:tag name="KSO_WM_UNIT_INDEX" val="1_2_1"/>
  <p:tag name="KSO_WM_UNIT_ID" val="288*l_h_a*1_2_1"/>
  <p:tag name="KSO_WM_UNIT_CLEAR" val="1"/>
  <p:tag name="KSO_WM_UNIT_LAYERLEVEL" val="1_1_1"/>
  <p:tag name="KSO_WM_UNIT_VALUE" val="6"/>
  <p:tag name="KSO_WM_UNIT_HIGHLIGHT" val="0"/>
  <p:tag name="KSO_WM_UNIT_COMPATIBLE" val="0"/>
  <p:tag name="KSO_WM_BEAUTIFY_FLAG" val="#wm#"/>
  <p:tag name="KSO_WM_DIAGRAM_GROUP_CODE" val="l1-1"/>
  <p:tag name="KSO_WM_UNIT_PRESET_TEXT" val="LOREM"/>
</p:tagLst>
</file>

<file path=ppt/tags/tag5.xml><?xml version="1.0" encoding="utf-8"?>
<p:tagLst xmlns:p="http://schemas.openxmlformats.org/presentationml/2006/main">
  <p:tag name="MH" val="20170818155559"/>
  <p:tag name="MH_LIBRARY" val="GRAPHIC"/>
  <p:tag name="MH_TYPE" val="Other"/>
  <p:tag name="MH_ORDER" val="4"/>
</p:tagLst>
</file>

<file path=ppt/tags/tag6.xml><?xml version="1.0" encoding="utf-8"?>
<p:tagLst xmlns:p="http://schemas.openxmlformats.org/presentationml/2006/main">
  <p:tag name="MH" val="20170818155559"/>
  <p:tag name="MH_LIBRARY" val="GRAPHIC"/>
  <p:tag name="MH_TYPE" val="Other"/>
  <p:tag name="MH_ORDER" val="4"/>
</p:tagLst>
</file>

<file path=ppt/tags/tag7.xml><?xml version="1.0" encoding="utf-8"?>
<p:tagLst xmlns:p="http://schemas.openxmlformats.org/presentationml/2006/main">
  <p:tag name="MH" val="20170818155559"/>
  <p:tag name="MH_LIBRARY" val="GRAPHIC"/>
  <p:tag name="MH_TYPE" val="Other"/>
  <p:tag name="MH_ORDER" val="4"/>
</p:tagLst>
</file>

<file path=ppt/tags/tag8.xml><?xml version="1.0" encoding="utf-8"?>
<p:tagLst xmlns:p="http://schemas.openxmlformats.org/presentationml/2006/main">
  <p:tag name="MH" val="20180205134804"/>
  <p:tag name="MH_LIBRARY" val="GRAPHIC"/>
  <p:tag name="MH_TYPE" val="Other"/>
  <p:tag name="MH_ORDER" val="3"/>
</p:tagLst>
</file>

<file path=ppt/tags/tag9.xml><?xml version="1.0" encoding="utf-8"?>
<p:tagLst xmlns:p="http://schemas.openxmlformats.org/presentationml/2006/main">
  <p:tag name="MH" val="20180205134804"/>
  <p:tag name="MH_LIBRARY" val="GRAPHIC"/>
  <p:tag name="MH_TYPE" val="Other"/>
  <p:tag name="MH_ORDER" val="4"/>
</p:tagLst>
</file>

<file path=ppt/theme/theme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6799</Words>
  <Application>WPS 演示</Application>
  <PresentationFormat>全屏显示(4:3)</PresentationFormat>
  <Paragraphs>517</Paragraphs>
  <Slides>61</Slides>
  <Notes>5</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61</vt:i4>
      </vt:variant>
    </vt:vector>
  </HeadingPairs>
  <TitlesOfParts>
    <vt:vector size="85" baseType="lpstr">
      <vt:lpstr>Arial</vt:lpstr>
      <vt:lpstr>宋体</vt:lpstr>
      <vt:lpstr>Wingdings</vt:lpstr>
      <vt:lpstr>Times New Roman</vt:lpstr>
      <vt:lpstr>Verdana</vt:lpstr>
      <vt:lpstr>Stone Sans</vt:lpstr>
      <vt:lpstr>微软雅黑</vt:lpstr>
      <vt:lpstr>幼圆</vt:lpstr>
      <vt:lpstr>楷体</vt:lpstr>
      <vt:lpstr>Wingdings</vt:lpstr>
      <vt:lpstr>Arial Unicode MS</vt:lpstr>
      <vt:lpstr>Calibri</vt:lpstr>
      <vt:lpstr>黑体</vt:lpstr>
      <vt:lpstr>Arial</vt:lpstr>
      <vt:lpstr>楷体_GB2312</vt:lpstr>
      <vt:lpstr>华文行楷</vt:lpstr>
      <vt:lpstr>PMingLiU</vt:lpstr>
      <vt:lpstr>微软简粗黑</vt:lpstr>
      <vt:lpstr>Calibri</vt:lpstr>
      <vt:lpstr>等线</vt:lpstr>
      <vt:lpstr>等线</vt:lpstr>
      <vt:lpstr>Segoe Print</vt:lpstr>
      <vt:lpstr>新宋体</vt:lpstr>
      <vt:lpstr>2_默认设计模板</vt:lpstr>
      <vt:lpstr>2019年春季学期</vt:lpstr>
      <vt:lpstr>第七章科学发展观</vt:lpstr>
      <vt:lpstr>第一节  科学发展观的形成</vt:lpstr>
      <vt:lpstr>1、深刻把握我国基本国情和新的阶段性特征</vt:lpstr>
      <vt:lpstr>PowerPoint 演示文稿</vt:lpstr>
      <vt:lpstr>认识一个真实的中国</vt:lpstr>
      <vt:lpstr>2、深入总结改革开放以来特别是党的十六大以来实践经验</vt:lpstr>
      <vt:lpstr>PowerPoint 演示文稿</vt:lpstr>
      <vt:lpstr>3、深刻分析国际形势、顺应世界发展趋势、借鉴国外发展经验</vt:lpstr>
      <vt:lpstr>PowerPoint 演示文稿</vt:lpstr>
      <vt:lpstr>工业革命给人类创造福利的同时，也给环境造成前所未有的破坏</vt:lpstr>
      <vt:lpstr>西方旧工业化道路的弊端</vt:lpstr>
      <vt:lpstr>发展观的演变</vt:lpstr>
      <vt:lpstr>PowerPoint 演示文稿</vt:lpstr>
      <vt:lpstr>PowerPoint 演示文稿</vt:lpstr>
      <vt:lpstr>PowerPoint 演示文稿</vt:lpstr>
      <vt:lpstr>可持续发展观形成</vt:lpstr>
      <vt:lpstr>传统发展道路的弊病与反思</vt:lpstr>
      <vt:lpstr>PowerPoint 演示文稿</vt:lpstr>
      <vt:lpstr>  2012年中国国内生产总值(GDP)为519322亿元人民币，按年人民币兑美元汇率中间价6.2855，GDP为82622亿美元，人均6102美元。达到美国GDP的52.8%，首次超过一半，接近欧洲德法英三国总和。 </vt:lpstr>
      <vt:lpstr>二 科学发展观的形成过程</vt:lpstr>
      <vt:lpstr>1、在抗击非典疫情和探索完善社会主义市场经济体制的过程中逐步形成</vt:lpstr>
      <vt:lpstr>2、在加强和改善宏观调控的实践中不断充实丰富</vt:lpstr>
      <vt:lpstr>PowerPoint 演示文稿</vt:lpstr>
      <vt:lpstr>3、以党的十七大为标志，进一步走向成熟</vt:lpstr>
      <vt:lpstr>PowerPoint 演示文稿</vt:lpstr>
      <vt:lpstr>4、困难和挑战推动理论不断发展完善</vt:lpstr>
      <vt:lpstr>PowerPoint 演示文稿</vt:lpstr>
      <vt:lpstr>第二节  科学发展观的科学内涵和主要内容</vt:lpstr>
      <vt:lpstr>PowerPoint 演示文稿</vt:lpstr>
      <vt:lpstr>PowerPoint 演示文稿</vt:lpstr>
      <vt:lpstr>PowerPoint 演示文稿</vt:lpstr>
      <vt:lpstr>2、以人为本是科学发展观的核心立场</vt:lpstr>
      <vt:lpstr>PowerPoint 演示文稿</vt:lpstr>
      <vt:lpstr>PowerPoint 演示文稿</vt:lpstr>
      <vt:lpstr>3、全面协调可持续是科学发展观的基本要求</vt:lpstr>
      <vt:lpstr>PowerPoint 演示文稿</vt:lpstr>
      <vt:lpstr>PowerPoint 演示文稿</vt:lpstr>
      <vt:lpstr>4、统筹兼顾是科学发展观的根本方法</vt:lpstr>
      <vt:lpstr>PowerPoint 演示文稿</vt:lpstr>
      <vt:lpstr>五大发展理念是对科学发展观的创新发展</vt:lpstr>
      <vt:lpstr>PowerPoint 演示文稿</vt:lpstr>
      <vt:lpstr>二、科学发展观的主要内容</vt:lpstr>
      <vt:lpstr>1、加快转变经济发展方式</vt:lpstr>
      <vt:lpstr>PowerPoint 演示文稿</vt:lpstr>
      <vt:lpstr>2、发展社会主义民主政治</vt:lpstr>
      <vt:lpstr>PowerPoint 演示文稿</vt:lpstr>
      <vt:lpstr>3、推进社会主义文化强国建设</vt:lpstr>
      <vt:lpstr>PowerPoint 演示文稿</vt:lpstr>
      <vt:lpstr>4、构建社会主义和谐社会</vt:lpstr>
      <vt:lpstr>PowerPoint 演示文稿</vt:lpstr>
      <vt:lpstr>5、推进生态文明建设</vt:lpstr>
      <vt:lpstr>PowerPoint 演示文稿</vt:lpstr>
      <vt:lpstr>6、全面提高党的建设科学化水平</vt:lpstr>
      <vt:lpstr>PowerPoint 演示文稿</vt:lpstr>
      <vt:lpstr>PowerPoint 演示文稿</vt:lpstr>
      <vt:lpstr>第三节 科学发展观的历史地位</vt:lpstr>
      <vt:lpstr>PowerPoint 演示文稿</vt:lpstr>
      <vt:lpstr>PowerPoint 演示文稿</vt:lpstr>
      <vt:lpstr>二、发展中国特色社会主义必须长期坚持的指导思想</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2018年春季学期</dc:title>
  <dc:creator>lenovo</dc:creator>
  <cp:lastModifiedBy>li</cp:lastModifiedBy>
  <cp:revision>167</cp:revision>
  <dcterms:created xsi:type="dcterms:W3CDTF">2013-05-06T06:13:00Z</dcterms:created>
  <dcterms:modified xsi:type="dcterms:W3CDTF">2019-04-07T13:37:29Z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